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1" r:id="rId3"/>
    <p:sldId id="262" r:id="rId4"/>
    <p:sldId id="263" r:id="rId5"/>
    <p:sldId id="280" r:id="rId6"/>
    <p:sldId id="276" r:id="rId7"/>
    <p:sldId id="278" r:id="rId8"/>
    <p:sldId id="266" r:id="rId9"/>
    <p:sldId id="267" r:id="rId10"/>
    <p:sldId id="268" r:id="rId11"/>
    <p:sldId id="269" r:id="rId12"/>
    <p:sldId id="270" r:id="rId13"/>
    <p:sldId id="271" r:id="rId14"/>
    <p:sldId id="272" r:id="rId15"/>
    <p:sldId id="273" r:id="rId16"/>
    <p:sldId id="264" r:id="rId17"/>
    <p:sldId id="275" r:id="rId18"/>
    <p:sldId id="279" r:id="rId1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HauPuJvxLjE0GmvBuwdVQ==" hashData="/x+RDRTsZpSToAZm7TRj8tbsACUIQ/7E7vaRagWaPbt5iGwJRlyB2wY5GX6HPq2O4mikXUohEwIbn54S8WFSw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311"/>
    <a:srgbClr val="483428"/>
    <a:srgbClr val="E2CC2B"/>
    <a:srgbClr val="0049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2"/>
    <p:restoredTop sz="83425"/>
  </p:normalViewPr>
  <p:slideViewPr>
    <p:cSldViewPr snapToGrid="0">
      <p:cViewPr varScale="1">
        <p:scale>
          <a:sx n="90" d="100"/>
          <a:sy n="90" d="100"/>
        </p:scale>
        <p:origin x="143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00FF8-6911-FE49-97F7-D3D9E9AC69C0}" type="datetimeFigureOut">
              <a:rPr lang="en-BR" smtClean="0"/>
              <a:t>15/09/25</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2C7BC-BD34-A94A-B9D3-C8FBF4E29CDE}" type="slidenum">
              <a:rPr lang="en-BR" smtClean="0"/>
              <a:t>‹#›</a:t>
            </a:fld>
            <a:endParaRPr lang="en-BR"/>
          </a:p>
        </p:txBody>
      </p:sp>
    </p:spTree>
    <p:extLst>
      <p:ext uri="{BB962C8B-B14F-4D97-AF65-F5344CB8AC3E}">
        <p14:creationId xmlns:p14="http://schemas.microsoft.com/office/powerpoint/2010/main" val="257081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the great frontier. These are the analyses of </a:t>
            </a:r>
            <a:r>
              <a:rPr lang="en-US" i="1" dirty="0"/>
              <a:t>The Data Voyager</a:t>
            </a:r>
            <a:r>
              <a:rPr lang="en-US" dirty="0"/>
              <a:t>, in its four-week mission to explore open space datasets, uncover hidden patterns, empower women, democratize orbital analytics, and enhance space situational awareness — boldly going where data teams aspire to go.</a:t>
            </a:r>
            <a:endParaRPr lang="en-BR" dirty="0"/>
          </a:p>
        </p:txBody>
      </p:sp>
      <p:sp>
        <p:nvSpPr>
          <p:cNvPr id="4" name="Slide Number Placeholder 3"/>
          <p:cNvSpPr>
            <a:spLocks noGrp="1"/>
          </p:cNvSpPr>
          <p:nvPr>
            <p:ph type="sldNum" sz="quarter" idx="5"/>
          </p:nvPr>
        </p:nvSpPr>
        <p:spPr/>
        <p:txBody>
          <a:bodyPr/>
          <a:lstStyle/>
          <a:p>
            <a:fld id="{BC52C7BC-BD34-A94A-B9D3-C8FBF4E29CDE}" type="slidenum">
              <a:rPr lang="en-BR" smtClean="0"/>
              <a:t>1</a:t>
            </a:fld>
            <a:endParaRPr lang="en-BR"/>
          </a:p>
        </p:txBody>
      </p:sp>
    </p:spTree>
    <p:extLst>
      <p:ext uri="{BB962C8B-B14F-4D97-AF65-F5344CB8AC3E}">
        <p14:creationId xmlns:p14="http://schemas.microsoft.com/office/powerpoint/2010/main" val="336841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Checking in details the objects in each orbit, we find that more that 50% of objects in LEO and MEO are debris. And this number increases if we consider the rocket bodies as well. Can we call them “space junk”? </a:t>
            </a:r>
          </a:p>
        </p:txBody>
      </p:sp>
      <p:sp>
        <p:nvSpPr>
          <p:cNvPr id="4" name="Slide Number Placeholder 3"/>
          <p:cNvSpPr>
            <a:spLocks noGrp="1"/>
          </p:cNvSpPr>
          <p:nvPr>
            <p:ph type="sldNum" sz="quarter" idx="5"/>
          </p:nvPr>
        </p:nvSpPr>
        <p:spPr/>
        <p:txBody>
          <a:bodyPr/>
          <a:lstStyle/>
          <a:p>
            <a:fld id="{BC52C7BC-BD34-A94A-B9D3-C8FBF4E29CDE}" type="slidenum">
              <a:rPr lang="en-BR" smtClean="0"/>
              <a:t>10</a:t>
            </a:fld>
            <a:endParaRPr lang="en-BR"/>
          </a:p>
        </p:txBody>
      </p:sp>
    </p:spTree>
    <p:extLst>
      <p:ext uri="{BB962C8B-B14F-4D97-AF65-F5344CB8AC3E}">
        <p14:creationId xmlns:p14="http://schemas.microsoft.com/office/powerpoint/2010/main" val="228402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And, it is not only about volume. It is also about their size and shapes. Radar Cross Section measurements allows us to evaluate their radar signature, and determine how visible it is (including size and shape), helping in detecting and tracking objects, managing debris, and in the collision risk assessment.</a:t>
            </a:r>
          </a:p>
        </p:txBody>
      </p:sp>
      <p:sp>
        <p:nvSpPr>
          <p:cNvPr id="4" name="Slide Number Placeholder 3"/>
          <p:cNvSpPr>
            <a:spLocks noGrp="1"/>
          </p:cNvSpPr>
          <p:nvPr>
            <p:ph type="sldNum" sz="quarter" idx="5"/>
          </p:nvPr>
        </p:nvSpPr>
        <p:spPr/>
        <p:txBody>
          <a:bodyPr/>
          <a:lstStyle/>
          <a:p>
            <a:fld id="{BC52C7BC-BD34-A94A-B9D3-C8FBF4E29CDE}" type="slidenum">
              <a:rPr lang="en-BR" smtClean="0"/>
              <a:t>11</a:t>
            </a:fld>
            <a:endParaRPr lang="en-BR"/>
          </a:p>
        </p:txBody>
      </p:sp>
    </p:spTree>
    <p:extLst>
      <p:ext uri="{BB962C8B-B14F-4D97-AF65-F5344CB8AC3E}">
        <p14:creationId xmlns:p14="http://schemas.microsoft.com/office/powerpoint/2010/main" val="3894199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And here comes a big source of concern in the Space… Collision Risk Assessment.</a:t>
            </a:r>
          </a:p>
          <a:p>
            <a:r>
              <a:rPr lang="en-BR" dirty="0"/>
              <a:t>Besides the concern for observability and paths among the objects for new space missions, there is a concern about the “Kessler Syndrome”</a:t>
            </a:r>
          </a:p>
          <a:p>
            <a:endParaRPr lang="en-BR" dirty="0"/>
          </a:p>
          <a:p>
            <a:r>
              <a:rPr lang="en-BR" dirty="0"/>
              <a:t>How it happens:</a:t>
            </a:r>
          </a:p>
          <a:p>
            <a:r>
              <a:rPr lang="en-BR" dirty="0"/>
              <a:t>First, you have a high-density environment, with a substantial amount of spent rockets, payloads and other junk, like in LEO.</a:t>
            </a:r>
          </a:p>
          <a:p>
            <a:r>
              <a:rPr lang="en-BR" dirty="0"/>
              <a:t>As these debris accumulates, it reaches a point of critical mass, where collisions become likely.</a:t>
            </a:r>
          </a:p>
          <a:p>
            <a:r>
              <a:rPr lang="en-BR" dirty="0"/>
              <a:t>One collision creates more debris, increrasing the probability of further collisions, setting of a runaway chain reaction: the collisional cascading.</a:t>
            </a:r>
          </a:p>
          <a:p>
            <a:endParaRPr lang="en-BR" dirty="0"/>
          </a:p>
          <a:p>
            <a:r>
              <a:rPr lang="en-BR" dirty="0"/>
              <a:t>In the end, the resulting increase in debris makes it too dangerous to launch and operate new satellites or spacecraft, effectively “polluting” the orbit and making it unusable.</a:t>
            </a:r>
          </a:p>
          <a:p>
            <a:endParaRPr lang="en-BR" dirty="0"/>
          </a:p>
          <a:p>
            <a:endParaRPr lang="en-BR" dirty="0"/>
          </a:p>
          <a:p>
            <a:endParaRPr lang="en-BR" dirty="0"/>
          </a:p>
          <a:p>
            <a:r>
              <a:rPr lang="en-US" strike="sngStrike" dirty="0"/>
              <a:t>https://</a:t>
            </a:r>
            <a:r>
              <a:rPr lang="en-US" strike="sngStrike" dirty="0" err="1"/>
              <a:t>amplyfi.com</a:t>
            </a:r>
            <a:r>
              <a:rPr lang="en-US" strike="sngStrike" dirty="0"/>
              <a:t>/blog/understanding-the-space-debris-dilemma-the-</a:t>
            </a:r>
            <a:r>
              <a:rPr lang="en-US" strike="sngStrike" dirty="0" err="1"/>
              <a:t>kessler</a:t>
            </a:r>
            <a:r>
              <a:rPr lang="en-US" strike="sngStrike" dirty="0"/>
              <a:t>-syndrome/</a:t>
            </a:r>
            <a:endParaRPr lang="en-BR" strike="sngStrike" dirty="0"/>
          </a:p>
        </p:txBody>
      </p:sp>
      <p:sp>
        <p:nvSpPr>
          <p:cNvPr id="4" name="Slide Number Placeholder 3"/>
          <p:cNvSpPr>
            <a:spLocks noGrp="1"/>
          </p:cNvSpPr>
          <p:nvPr>
            <p:ph type="sldNum" sz="quarter" idx="5"/>
          </p:nvPr>
        </p:nvSpPr>
        <p:spPr/>
        <p:txBody>
          <a:bodyPr/>
          <a:lstStyle/>
          <a:p>
            <a:fld id="{BC52C7BC-BD34-A94A-B9D3-C8FBF4E29CDE}" type="slidenum">
              <a:rPr lang="en-BR" smtClean="0"/>
              <a:t>12</a:t>
            </a:fld>
            <a:endParaRPr lang="en-BR"/>
          </a:p>
        </p:txBody>
      </p:sp>
    </p:spTree>
    <p:extLst>
      <p:ext uri="{BB962C8B-B14F-4D97-AF65-F5344CB8AC3E}">
        <p14:creationId xmlns:p14="http://schemas.microsoft.com/office/powerpoint/2010/main" val="134178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Building on the discussion of RCS values and the growing number of objects in orbit, we conducted a clustering analysis to identify regions of orbital space with high collision risk. </a:t>
            </a:r>
          </a:p>
          <a:p>
            <a:r>
              <a:rPr lang="en-US" i="0" dirty="0"/>
              <a:t>Using DBSCAN and PCA, we grouped active orbital objects based on their apogee, perigee, inclination, and RCS.</a:t>
            </a:r>
          </a:p>
          <a:p>
            <a:r>
              <a:rPr lang="en-US" i="0" dirty="0"/>
              <a:t>The results revealed 13 distinct orbital clusters, that were classified and grouped as high, medium and low risk. </a:t>
            </a:r>
            <a:r>
              <a:rPr lang="en-US" b="1" i="0" dirty="0"/>
              <a:t>17,500 active objects</a:t>
            </a:r>
            <a:r>
              <a:rPr lang="en-US" i="0" dirty="0"/>
              <a:t> were classified as </a:t>
            </a:r>
            <a:r>
              <a:rPr lang="en-US" b="1" i="0" dirty="0"/>
              <a:t>HIGH collision risk</a:t>
            </a:r>
            <a:r>
              <a:rPr lang="en-US" i="0" dirty="0"/>
              <a:t>, based on proximity and size.</a:t>
            </a:r>
          </a:p>
          <a:p>
            <a:r>
              <a:rPr lang="en-US" i="0" dirty="0"/>
              <a:t>These findings reinforce the urgency of addressing orbital congestion, particularly in LEO, where the combination of high object count and large RCS values significantly increases the probability of cascading collisions - a scenario consistent with the Kessler Syndrome model.</a:t>
            </a:r>
          </a:p>
          <a:p>
            <a:endParaRPr lang="en-US" i="0" dirty="0"/>
          </a:p>
          <a:p>
            <a:endParaRPr lang="en-US" i="0" dirty="0"/>
          </a:p>
          <a:p>
            <a:r>
              <a:rPr lang="en-US" b="1" i="0" strike="sngStrike" dirty="0" err="1"/>
              <a:t>Interpretação</a:t>
            </a:r>
            <a:r>
              <a:rPr lang="en-US" b="1" i="0" strike="sngStrike" dirty="0"/>
              <a:t> dos Clusters:</a:t>
            </a:r>
          </a:p>
          <a:p>
            <a:endParaRPr lang="en-US" i="0" strike="sngStrike" dirty="0"/>
          </a:p>
          <a:p>
            <a:r>
              <a:rPr lang="en-US" b="1" i="0" strike="sngStrike" dirty="0"/>
              <a:t>1 – Clusters </a:t>
            </a:r>
            <a:r>
              <a:rPr lang="en-US" b="1" i="0" strike="sngStrike" dirty="0" err="1"/>
              <a:t>densos</a:t>
            </a:r>
            <a:r>
              <a:rPr lang="en-US" b="1" i="0" strike="sngStrike" dirty="0"/>
              <a:t> = </a:t>
            </a:r>
            <a:r>
              <a:rPr lang="en-US" b="1" i="0" strike="sngStrike" dirty="0" err="1"/>
              <a:t>maior</a:t>
            </a:r>
            <a:r>
              <a:rPr lang="en-US" b="1" i="0" strike="sngStrike" dirty="0"/>
              <a:t> </a:t>
            </a:r>
            <a:r>
              <a:rPr lang="en-US" b="1" i="0" strike="sngStrike" dirty="0" err="1"/>
              <a:t>risco</a:t>
            </a:r>
            <a:endParaRPr lang="en-US" b="1" i="0" strike="sngStrike" dirty="0"/>
          </a:p>
          <a:p>
            <a:pPr marL="171450" indent="-171450">
              <a:buFontTx/>
              <a:buChar char="-"/>
            </a:pPr>
            <a:r>
              <a:rPr lang="en-US" b="0" i="0" strike="sngStrike" dirty="0" err="1"/>
              <a:t>Objetos</a:t>
            </a:r>
            <a:r>
              <a:rPr lang="en-US" b="0" i="0" strike="sngStrike" dirty="0"/>
              <a:t> </a:t>
            </a:r>
            <a:r>
              <a:rPr lang="en-US" b="0" i="0" strike="sngStrike" dirty="0" err="1"/>
              <a:t>agrupados</a:t>
            </a:r>
            <a:r>
              <a:rPr lang="en-US" b="0" i="0" strike="sngStrike" dirty="0"/>
              <a:t> </a:t>
            </a:r>
            <a:r>
              <a:rPr lang="en-US" b="0" i="0" strike="sngStrike" dirty="0" err="1"/>
              <a:t>em</a:t>
            </a:r>
            <a:r>
              <a:rPr lang="en-US" b="0" i="0" strike="sngStrike" dirty="0"/>
              <a:t> </a:t>
            </a:r>
            <a:r>
              <a:rPr lang="en-US" b="0" i="0" strike="sngStrike" dirty="0" err="1"/>
              <a:t>regiões</a:t>
            </a:r>
            <a:r>
              <a:rPr lang="en-US" b="0" i="0" strike="sngStrike" dirty="0"/>
              <a:t> </a:t>
            </a:r>
            <a:r>
              <a:rPr lang="en-US" b="0" i="0" strike="sngStrike" dirty="0" err="1"/>
              <a:t>próximas</a:t>
            </a:r>
            <a:r>
              <a:rPr lang="en-US" b="0" i="0" strike="sngStrike" dirty="0"/>
              <a:t> do </a:t>
            </a:r>
            <a:r>
              <a:rPr lang="en-US" b="0" i="0" strike="sngStrike" dirty="0" err="1"/>
              <a:t>gráfico</a:t>
            </a:r>
            <a:r>
              <a:rPr lang="en-US" b="0" i="0" strike="sngStrike" dirty="0"/>
              <a:t> </a:t>
            </a:r>
            <a:r>
              <a:rPr lang="en-US" b="0" i="0" strike="sngStrike" dirty="0" err="1"/>
              <a:t>indicam</a:t>
            </a:r>
            <a:r>
              <a:rPr lang="en-US" b="0" i="0" strike="sngStrike" dirty="0"/>
              <a:t> </a:t>
            </a:r>
            <a:r>
              <a:rPr lang="en-US" b="0" i="0" strike="sngStrike" dirty="0" err="1"/>
              <a:t>órbitas</a:t>
            </a:r>
            <a:r>
              <a:rPr lang="en-US" b="0" i="0" strike="sngStrike" dirty="0"/>
              <a:t> </a:t>
            </a:r>
            <a:r>
              <a:rPr lang="en-US" b="0" i="0" strike="sngStrike" dirty="0" err="1"/>
              <a:t>similares</a:t>
            </a:r>
            <a:r>
              <a:rPr lang="en-US" b="0" i="0" strike="sngStrike" dirty="0"/>
              <a:t>.</a:t>
            </a:r>
          </a:p>
          <a:p>
            <a:pPr marL="171450" indent="-171450">
              <a:buFontTx/>
              <a:buChar char="-"/>
            </a:pPr>
            <a:r>
              <a:rPr lang="en-US" b="0" i="0" strike="sngStrike" dirty="0"/>
              <a:t>Se </a:t>
            </a:r>
            <a:r>
              <a:rPr lang="en-US" b="0" i="0" strike="sngStrike" dirty="0" err="1"/>
              <a:t>muitos</a:t>
            </a:r>
            <a:r>
              <a:rPr lang="en-US" b="0" i="0" strike="sngStrike" dirty="0"/>
              <a:t> </a:t>
            </a:r>
            <a:r>
              <a:rPr lang="en-US" b="0" i="0" strike="sngStrike" dirty="0" err="1"/>
              <a:t>objetos</a:t>
            </a:r>
            <a:r>
              <a:rPr lang="en-US" b="0" i="0" strike="sngStrike" dirty="0"/>
              <a:t> </a:t>
            </a:r>
            <a:r>
              <a:rPr lang="en-US" b="0" i="0" strike="sngStrike" dirty="0" err="1"/>
              <a:t>estão</a:t>
            </a:r>
            <a:r>
              <a:rPr lang="en-US" b="0" i="0" strike="sngStrike" dirty="0"/>
              <a:t> no </a:t>
            </a:r>
            <a:r>
              <a:rPr lang="en-US" b="0" i="0" strike="sngStrike" dirty="0" err="1"/>
              <a:t>mesmo</a:t>
            </a:r>
            <a:r>
              <a:rPr lang="en-US" b="0" i="0" strike="sngStrike" dirty="0"/>
              <a:t> cluster, </a:t>
            </a:r>
            <a:r>
              <a:rPr lang="en-US" b="0" i="0" strike="sngStrike" dirty="0" err="1"/>
              <a:t>há</a:t>
            </a:r>
            <a:r>
              <a:rPr lang="en-US" b="0" i="0" strike="sngStrike" dirty="0"/>
              <a:t> </a:t>
            </a:r>
            <a:r>
              <a:rPr lang="en-US" b="0" i="0" strike="sngStrike" dirty="0" err="1"/>
              <a:t>maior</a:t>
            </a:r>
            <a:r>
              <a:rPr lang="en-US" b="0" i="0" strike="sngStrike" dirty="0"/>
              <a:t> chance de </a:t>
            </a:r>
            <a:r>
              <a:rPr lang="en-US" b="0" i="0" strike="sngStrike" dirty="0" err="1"/>
              <a:t>colisão</a:t>
            </a:r>
            <a:r>
              <a:rPr lang="en-US" b="0" i="0" strike="sngStrike" dirty="0"/>
              <a:t>, </a:t>
            </a:r>
            <a:r>
              <a:rPr lang="en-US" b="0" i="0" strike="sngStrike" dirty="0" err="1"/>
              <a:t>especialmente</a:t>
            </a:r>
            <a:r>
              <a:rPr lang="en-US" b="0" i="0" strike="sngStrike" dirty="0"/>
              <a:t> se </a:t>
            </a:r>
            <a:r>
              <a:rPr lang="en-US" b="0" i="0" strike="sngStrike" dirty="0" err="1"/>
              <a:t>forem</a:t>
            </a:r>
            <a:r>
              <a:rPr lang="en-US" b="0" i="0" strike="sngStrike" dirty="0"/>
              <a:t> </a:t>
            </a:r>
            <a:r>
              <a:rPr lang="en-US" b="0" i="0" strike="sngStrike" dirty="0" err="1"/>
              <a:t>grandes</a:t>
            </a:r>
            <a:r>
              <a:rPr lang="en-US" b="0" i="0" strike="sngStrike" dirty="0"/>
              <a:t> (RCS_SIZE alto).</a:t>
            </a:r>
          </a:p>
          <a:p>
            <a:pPr marL="0" indent="0">
              <a:buFontTx/>
              <a:buNone/>
            </a:pPr>
            <a:endParaRPr lang="en-US" b="0" i="0" strike="sngStrike" dirty="0"/>
          </a:p>
          <a:p>
            <a:pPr marL="0" indent="0">
              <a:buFontTx/>
              <a:buNone/>
            </a:pPr>
            <a:r>
              <a:rPr lang="en-US" b="1" i="0" strike="sngStrike" dirty="0"/>
              <a:t>2 – Outliers (cluster = -1 no DBSCAN)</a:t>
            </a:r>
            <a:endParaRPr lang="en-US" b="0" i="0" strike="sngStrike" dirty="0"/>
          </a:p>
          <a:p>
            <a:pPr marL="171450" indent="-171450">
              <a:buFontTx/>
              <a:buChar char="-"/>
            </a:pPr>
            <a:r>
              <a:rPr lang="en-US" b="0" i="0" strike="sngStrike" dirty="0"/>
              <a:t>São </a:t>
            </a:r>
            <a:r>
              <a:rPr lang="en-US" b="0" i="0" strike="sngStrike" dirty="0" err="1"/>
              <a:t>objetos</a:t>
            </a:r>
            <a:r>
              <a:rPr lang="en-US" b="0" i="0" strike="sngStrike" dirty="0"/>
              <a:t> com </a:t>
            </a:r>
            <a:r>
              <a:rPr lang="en-US" b="0" i="0" strike="sngStrike" dirty="0" err="1"/>
              <a:t>órbitas</a:t>
            </a:r>
            <a:r>
              <a:rPr lang="en-US" b="0" i="0" strike="sngStrike" dirty="0"/>
              <a:t> </a:t>
            </a:r>
            <a:r>
              <a:rPr lang="en-US" b="0" i="0" strike="sngStrike" dirty="0" err="1"/>
              <a:t>muito</a:t>
            </a:r>
            <a:r>
              <a:rPr lang="en-US" b="0" i="0" strike="sngStrike" dirty="0"/>
              <a:t> </a:t>
            </a:r>
            <a:r>
              <a:rPr lang="en-US" b="0" i="0" strike="sngStrike" dirty="0" err="1"/>
              <a:t>difernetes</a:t>
            </a:r>
            <a:r>
              <a:rPr lang="en-US" b="0" i="0" strike="sngStrike" dirty="0"/>
              <a:t> dos </a:t>
            </a:r>
            <a:r>
              <a:rPr lang="en-US" b="0" i="0" strike="sngStrike" dirty="0" err="1"/>
              <a:t>demais</a:t>
            </a:r>
            <a:r>
              <a:rPr lang="en-US" b="0" i="0" strike="sngStrike" dirty="0"/>
              <a:t>.</a:t>
            </a:r>
          </a:p>
          <a:p>
            <a:pPr marL="171450" indent="-171450">
              <a:buFontTx/>
              <a:buChar char="-"/>
            </a:pPr>
            <a:r>
              <a:rPr lang="en-US" b="0" i="0" strike="sngStrike" dirty="0" err="1"/>
              <a:t>Geralmente</a:t>
            </a:r>
            <a:r>
              <a:rPr lang="en-US" b="0" i="0" strike="sngStrike" dirty="0"/>
              <a:t> </a:t>
            </a:r>
            <a:r>
              <a:rPr lang="en-US" b="0" i="0" strike="sngStrike" dirty="0" err="1"/>
              <a:t>considerados</a:t>
            </a:r>
            <a:r>
              <a:rPr lang="en-US" b="0" i="0" strike="sngStrike" dirty="0"/>
              <a:t> </a:t>
            </a:r>
            <a:r>
              <a:rPr lang="en-US" b="0" i="0" strike="sngStrike" dirty="0" err="1"/>
              <a:t>baixo</a:t>
            </a:r>
            <a:r>
              <a:rPr lang="en-US" b="0" i="0" strike="sngStrike" dirty="0"/>
              <a:t> </a:t>
            </a:r>
            <a:r>
              <a:rPr lang="en-US" b="0" i="0" strike="sngStrike" dirty="0" err="1"/>
              <a:t>risco</a:t>
            </a:r>
            <a:r>
              <a:rPr lang="en-US" b="0" i="0" strike="sngStrike" dirty="0"/>
              <a:t>, pois </a:t>
            </a:r>
            <a:r>
              <a:rPr lang="en-US" b="0" i="0" strike="sngStrike" dirty="0" err="1"/>
              <a:t>estão</a:t>
            </a:r>
            <a:r>
              <a:rPr lang="en-US" b="0" i="0" strike="sngStrike" dirty="0"/>
              <a:t> </a:t>
            </a:r>
            <a:r>
              <a:rPr lang="en-US" b="0" i="0" strike="sngStrike" dirty="0" err="1"/>
              <a:t>isolados</a:t>
            </a:r>
            <a:endParaRPr lang="en-US" b="0" i="0" strike="sngStrike" dirty="0"/>
          </a:p>
          <a:p>
            <a:pPr marL="0" indent="0">
              <a:buFontTx/>
              <a:buNone/>
            </a:pPr>
            <a:endParaRPr lang="en-US" b="0" i="0" strike="sngStrike" dirty="0"/>
          </a:p>
          <a:p>
            <a:pPr marL="0" indent="0">
              <a:buFontTx/>
              <a:buNone/>
            </a:pPr>
            <a:r>
              <a:rPr lang="en-US" b="1" i="0" strike="sngStrike" dirty="0"/>
              <a:t>3 – Clusters com </a:t>
            </a:r>
            <a:r>
              <a:rPr lang="en-US" b="1" i="0" strike="sngStrike" dirty="0" err="1"/>
              <a:t>objetos</a:t>
            </a:r>
            <a:r>
              <a:rPr lang="en-US" b="1" i="0" strike="sngStrike" dirty="0"/>
              <a:t> </a:t>
            </a:r>
            <a:r>
              <a:rPr lang="en-US" b="1" i="0" strike="sngStrike" dirty="0" err="1"/>
              <a:t>grandes</a:t>
            </a:r>
            <a:endParaRPr lang="en-US" b="1" i="0" strike="sngStrike" dirty="0"/>
          </a:p>
          <a:p>
            <a:pPr marL="171450" indent="-171450">
              <a:buFontTx/>
              <a:buChar char="-"/>
            </a:pPr>
            <a:r>
              <a:rPr lang="en-US" b="0" i="0" strike="sngStrike" dirty="0"/>
              <a:t>Se um cluster </a:t>
            </a:r>
            <a:r>
              <a:rPr lang="en-US" b="0" i="0" strike="sngStrike" dirty="0" err="1"/>
              <a:t>contém</a:t>
            </a:r>
            <a:r>
              <a:rPr lang="en-US" b="0" i="0" strike="sngStrike" dirty="0"/>
              <a:t> </a:t>
            </a:r>
            <a:r>
              <a:rPr lang="en-US" b="0" i="0" strike="sngStrike" dirty="0" err="1"/>
              <a:t>objetos</a:t>
            </a:r>
            <a:r>
              <a:rPr lang="en-US" b="0" i="0" strike="sngStrike" dirty="0"/>
              <a:t> com alto RCS_SIZE, o </a:t>
            </a:r>
            <a:r>
              <a:rPr lang="en-US" b="0" i="0" strike="sngStrike" dirty="0" err="1"/>
              <a:t>risco</a:t>
            </a:r>
            <a:r>
              <a:rPr lang="en-US" b="0" i="0" strike="sngStrike" dirty="0"/>
              <a:t> </a:t>
            </a:r>
            <a:r>
              <a:rPr lang="en-US" b="0" i="0" strike="sngStrike" dirty="0" err="1"/>
              <a:t>aumenta</a:t>
            </a:r>
            <a:endParaRPr lang="en-US" b="0" i="0" strike="sngStrike" dirty="0"/>
          </a:p>
          <a:p>
            <a:pPr marL="171450" indent="-171450">
              <a:buFontTx/>
              <a:buChar char="-"/>
            </a:pPr>
            <a:r>
              <a:rPr lang="en-US" b="0" i="0" strike="sngStrike" dirty="0"/>
              <a:t>Um </a:t>
            </a:r>
            <a:r>
              <a:rPr lang="en-US" b="0" i="0" strike="sngStrike" dirty="0" err="1"/>
              <a:t>objeto</a:t>
            </a:r>
            <a:r>
              <a:rPr lang="en-US" b="0" i="0" strike="sngStrike" dirty="0"/>
              <a:t> </a:t>
            </a:r>
            <a:r>
              <a:rPr lang="en-US" b="0" i="0" strike="sngStrike" dirty="0" err="1"/>
              <a:t>grande</a:t>
            </a:r>
            <a:r>
              <a:rPr lang="en-US" b="0" i="0" strike="sngStrike" dirty="0"/>
              <a:t> </a:t>
            </a:r>
            <a:r>
              <a:rPr lang="en-US" b="0" i="0" strike="sngStrike" dirty="0" err="1"/>
              <a:t>em</a:t>
            </a:r>
            <a:r>
              <a:rPr lang="en-US" b="0" i="0" strike="sngStrike" dirty="0"/>
              <a:t> </a:t>
            </a:r>
            <a:r>
              <a:rPr lang="en-US" b="0" i="0" strike="sngStrike" dirty="0" err="1"/>
              <a:t>uma</a:t>
            </a:r>
            <a:r>
              <a:rPr lang="en-US" b="0" i="0" strike="sngStrike" dirty="0"/>
              <a:t> </a:t>
            </a:r>
            <a:r>
              <a:rPr lang="en-US" b="0" i="0" strike="sngStrike" dirty="0" err="1"/>
              <a:t>região</a:t>
            </a:r>
            <a:r>
              <a:rPr lang="en-US" b="0" i="0" strike="sngStrike" dirty="0"/>
              <a:t> </a:t>
            </a:r>
            <a:r>
              <a:rPr lang="en-US" b="0" i="0" strike="sngStrike" dirty="0" err="1"/>
              <a:t>densa</a:t>
            </a:r>
            <a:r>
              <a:rPr lang="en-US" b="0" i="0" strike="sngStrike" dirty="0"/>
              <a:t> </a:t>
            </a:r>
            <a:r>
              <a:rPr lang="en-US" b="0" i="0" strike="sngStrike" dirty="0" err="1"/>
              <a:t>é</a:t>
            </a:r>
            <a:r>
              <a:rPr lang="en-US" b="0" i="0" strike="sngStrike" dirty="0"/>
              <a:t> </a:t>
            </a:r>
            <a:r>
              <a:rPr lang="en-US" b="0" i="0" strike="sngStrike" dirty="0" err="1"/>
              <a:t>mais</a:t>
            </a:r>
            <a:r>
              <a:rPr lang="en-US" b="0" i="0" strike="sngStrike" dirty="0"/>
              <a:t> </a:t>
            </a:r>
            <a:r>
              <a:rPr lang="en-US" b="0" i="0" strike="sngStrike" dirty="0" err="1"/>
              <a:t>perigoso</a:t>
            </a:r>
            <a:r>
              <a:rPr lang="en-US" b="0" i="0" strike="sngStrike" dirty="0"/>
              <a:t> que </a:t>
            </a:r>
            <a:r>
              <a:rPr lang="en-US" b="0" i="0" strike="sngStrike" dirty="0" err="1"/>
              <a:t>vários</a:t>
            </a:r>
            <a:r>
              <a:rPr lang="en-US" b="0" i="0" strike="sngStrike" dirty="0"/>
              <a:t> </a:t>
            </a:r>
            <a:r>
              <a:rPr lang="en-US" b="0" i="0" strike="sngStrike" dirty="0" err="1"/>
              <a:t>pequenos</a:t>
            </a:r>
            <a:r>
              <a:rPr lang="en-US" b="0" i="0" strike="sngStrike" dirty="0"/>
              <a:t>.</a:t>
            </a:r>
          </a:p>
          <a:p>
            <a:endParaRPr lang="en-BR" i="0" dirty="0"/>
          </a:p>
        </p:txBody>
      </p:sp>
      <p:sp>
        <p:nvSpPr>
          <p:cNvPr id="4" name="Slide Number Placeholder 3"/>
          <p:cNvSpPr>
            <a:spLocks noGrp="1"/>
          </p:cNvSpPr>
          <p:nvPr>
            <p:ph type="sldNum" sz="quarter" idx="5"/>
          </p:nvPr>
        </p:nvSpPr>
        <p:spPr/>
        <p:txBody>
          <a:bodyPr/>
          <a:lstStyle/>
          <a:p>
            <a:fld id="{BC52C7BC-BD34-A94A-B9D3-C8FBF4E29CDE}" type="slidenum">
              <a:rPr lang="en-BR" smtClean="0"/>
              <a:t>13</a:t>
            </a:fld>
            <a:endParaRPr lang="en-BR"/>
          </a:p>
        </p:txBody>
      </p:sp>
    </p:spTree>
    <p:extLst>
      <p:ext uri="{BB962C8B-B14F-4D97-AF65-F5344CB8AC3E}">
        <p14:creationId xmlns:p14="http://schemas.microsoft.com/office/powerpoint/2010/main" val="510371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objects data and orbital parameters, we trained a predictive model to estimate the likelihood of decay. </a:t>
            </a:r>
          </a:p>
          <a:p>
            <a:r>
              <a:rPr lang="en-US" i="0" dirty="0"/>
              <a:t>Our model shows that the vast majority of active objects in orbit have a low probability of decay in the near term. </a:t>
            </a:r>
          </a:p>
          <a:p>
            <a:r>
              <a:rPr lang="en-US" i="0" dirty="0"/>
              <a:t>This highlights the long-term persistence of orbital assets and the limited natural decay in higher orbits.</a:t>
            </a:r>
          </a:p>
          <a:p>
            <a:endParaRPr lang="en-US" i="0" dirty="0"/>
          </a:p>
          <a:p>
            <a:r>
              <a:rPr lang="en-US" i="0" strike="sngStrike" dirty="0"/>
              <a:t>While predictive modeling helps identify future decay candidates, it also reveals a critical limitation: most objects will remain in orbit for years or decades unless actively removed.</a:t>
            </a:r>
          </a:p>
        </p:txBody>
      </p:sp>
      <p:sp>
        <p:nvSpPr>
          <p:cNvPr id="4" name="Slide Number Placeholder 3"/>
          <p:cNvSpPr>
            <a:spLocks noGrp="1"/>
          </p:cNvSpPr>
          <p:nvPr>
            <p:ph type="sldNum" sz="quarter" idx="5"/>
          </p:nvPr>
        </p:nvSpPr>
        <p:spPr/>
        <p:txBody>
          <a:bodyPr/>
          <a:lstStyle/>
          <a:p>
            <a:fld id="{BC52C7BC-BD34-A94A-B9D3-C8FBF4E29CDE}" type="slidenum">
              <a:rPr lang="en-BR" smtClean="0"/>
              <a:t>14</a:t>
            </a:fld>
            <a:endParaRPr lang="en-BR"/>
          </a:p>
        </p:txBody>
      </p:sp>
    </p:spTree>
    <p:extLst>
      <p:ext uri="{BB962C8B-B14F-4D97-AF65-F5344CB8AC3E}">
        <p14:creationId xmlns:p14="http://schemas.microsoft.com/office/powerpoint/2010/main" val="2911781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predictive models help identify active satellites likely to decay naturally, most objects — especially inactive ones like rocket bodies and debris — will remain in orbit for years unless actively removed. To address this challenge, global efforts are underway: from robotic debris removal and drag sails to international coordination under the IADC framework. The table outlines key mitigation strategies, their target object types, and leading organizations. Together, these initiatives mark a vital step toward sustainable and safer orbital operations.</a:t>
            </a:r>
            <a:endParaRPr lang="en-US" i="0" dirty="0"/>
          </a:p>
          <a:p>
            <a:endParaRPr lang="en-US" i="0" dirty="0"/>
          </a:p>
          <a:p>
            <a:r>
              <a:rPr lang="en-US" i="0" strike="sngStrike" dirty="0"/>
              <a:t>While predictive modeling helps us identify which active satellites are likely to decay naturally, the reality is that most objects will remain in orbit for years (or even decades) unless we intervene. </a:t>
            </a:r>
          </a:p>
          <a:p>
            <a:r>
              <a:rPr lang="en-US" i="0" strike="sngStrike" dirty="0"/>
              <a:t>This is especially true for inactive objects like rocket bodies and debris fragments, which no longer serve any function but continue to pose collision risks.</a:t>
            </a:r>
          </a:p>
          <a:p>
            <a:r>
              <a:rPr lang="en-US" i="0" strike="sngStrike" dirty="0"/>
              <a:t>To address this growing challenge, several mitigation strategies are being developed and tested around the world. These range from robotic missions to actively remove large debris, to passive solutions like drag sails that accelerate reentry. International coordination also plays a key role, with agencies </a:t>
            </a:r>
            <a:r>
              <a:rPr lang="en-US" i="0" strike="sngStrike" dirty="0" err="1"/>
              <a:t>NASAworking</a:t>
            </a:r>
            <a:r>
              <a:rPr lang="en-US" i="0" strike="sngStrike" dirty="0"/>
              <a:t> under the IADC (</a:t>
            </a:r>
            <a:r>
              <a:rPr lang="en-US" strike="sngStrike" dirty="0"/>
              <a:t>Inter-Agency Space Debris Coordination Committee)</a:t>
            </a:r>
            <a:r>
              <a:rPr lang="en-US" i="0" strike="sngStrike" dirty="0"/>
              <a:t> framework to promote responsible orbital behavior.</a:t>
            </a:r>
          </a:p>
          <a:p>
            <a:r>
              <a:rPr lang="en-US" i="0" strike="sngStrike" dirty="0"/>
              <a:t>This table summarizes the main approaches currently in use or under development, along with the types of objects they target and the organizations leading the charge. Together, these efforts represent a critical step toward sustainable space operations and long-term orbital safety.</a:t>
            </a:r>
          </a:p>
          <a:p>
            <a:endParaRPr lang="en-BR" strike="sngStrike" dirty="0"/>
          </a:p>
          <a:p>
            <a:endParaRPr lang="en-BR" strike="sngStrike" dirty="0"/>
          </a:p>
          <a:p>
            <a:endParaRPr lang="en-BR" strike="sngStrike" dirty="0"/>
          </a:p>
          <a:p>
            <a:endParaRPr lang="en-BR" strike="sngStrike" dirty="0"/>
          </a:p>
          <a:p>
            <a:endParaRPr lang="en-BR" strike="sngStrike" dirty="0"/>
          </a:p>
          <a:p>
            <a:r>
              <a:rPr lang="en-US" strike="sngStrike" dirty="0"/>
              <a:t>https://</a:t>
            </a:r>
            <a:r>
              <a:rPr lang="en-US" strike="sngStrike" dirty="0" err="1"/>
              <a:t>www.unoosa.org</a:t>
            </a:r>
            <a:r>
              <a:rPr lang="en-US" strike="sngStrike" dirty="0"/>
              <a:t>/documents/pdf/</a:t>
            </a:r>
            <a:r>
              <a:rPr lang="en-US" strike="sngStrike" dirty="0" err="1"/>
              <a:t>copuos</a:t>
            </a:r>
            <a:r>
              <a:rPr lang="en-US" strike="sngStrike" dirty="0"/>
              <a:t>/</a:t>
            </a:r>
            <a:r>
              <a:rPr lang="en-US" strike="sngStrike" dirty="0" err="1"/>
              <a:t>stsc</a:t>
            </a:r>
            <a:r>
              <a:rPr lang="en-US" strike="sngStrike" dirty="0"/>
              <a:t>/2025/</a:t>
            </a:r>
            <a:r>
              <a:rPr lang="en-US" strike="sngStrike" dirty="0" err="1"/>
              <a:t>ListOfTechnicalPresentations</a:t>
            </a:r>
            <a:r>
              <a:rPr lang="en-US" strike="sngStrike" dirty="0"/>
              <a:t>/2_Tuesday4th/AM1_-_JAPAN_Item5_Global_implementation_of_active_debris_removal_Nobu_Okada_as_of_2_Feb.pdf</a:t>
            </a:r>
          </a:p>
          <a:p>
            <a:r>
              <a:rPr lang="en-US" strike="sngStrike" dirty="0"/>
              <a:t>https://</a:t>
            </a:r>
            <a:r>
              <a:rPr lang="en-US" strike="sngStrike" dirty="0" err="1"/>
              <a:t>blogs.esa.int</a:t>
            </a:r>
            <a:r>
              <a:rPr lang="en-US" strike="sngStrike" dirty="0"/>
              <a:t>/</a:t>
            </a:r>
            <a:r>
              <a:rPr lang="en-US" strike="sngStrike" dirty="0" err="1"/>
              <a:t>cleanspace</a:t>
            </a:r>
            <a:r>
              <a:rPr lang="en-US" strike="sngStrike" dirty="0"/>
              <a:t>/2024/12/12/cat-</a:t>
            </a:r>
            <a:r>
              <a:rPr lang="en-US" strike="sngStrike" dirty="0" err="1"/>
              <a:t>iod</a:t>
            </a:r>
            <a:r>
              <a:rPr lang="en-US" strike="sngStrike" dirty="0"/>
              <a:t>-mission-pioneering-active-debris-removal-technologies/</a:t>
            </a:r>
          </a:p>
          <a:p>
            <a:r>
              <a:rPr lang="en-US" strike="sngStrike" dirty="0"/>
              <a:t>https://</a:t>
            </a:r>
            <a:r>
              <a:rPr lang="en-US" strike="sngStrike" dirty="0" err="1"/>
              <a:t>spaceinsider.tech</a:t>
            </a:r>
            <a:r>
              <a:rPr lang="en-US" strike="sngStrike" dirty="0"/>
              <a:t>/2025/03/19/european-companies-win-e3-million-esa-contract-for-satellite-deorbiting-drag-sail-device-development/</a:t>
            </a:r>
          </a:p>
          <a:p>
            <a:r>
              <a:rPr lang="en-US" strike="sngStrike" dirty="0"/>
              <a:t>https://</a:t>
            </a:r>
            <a:r>
              <a:rPr lang="en-US" strike="sngStrike" dirty="0" err="1"/>
              <a:t>ntrs.nasa.gov</a:t>
            </a:r>
            <a:r>
              <a:rPr lang="en-US" strike="sngStrike" dirty="0"/>
              <a:t>/</a:t>
            </a:r>
            <a:r>
              <a:rPr lang="en-US" strike="sngStrike" dirty="0" err="1"/>
              <a:t>api</a:t>
            </a:r>
            <a:r>
              <a:rPr lang="en-US" strike="sngStrike" dirty="0"/>
              <a:t>/citations/20240005687/downloads/2024%20-%20OTPS%20-%20Ground-Based%20Laser%20Debris%20TIM%20v3.pdf</a:t>
            </a:r>
          </a:p>
          <a:p>
            <a:r>
              <a:rPr lang="en-US" strike="sngStrike" dirty="0"/>
              <a:t>https://</a:t>
            </a:r>
            <a:r>
              <a:rPr lang="en-US" strike="sngStrike" dirty="0" err="1"/>
              <a:t>orbitaldebris.jsc.nasa.gov</a:t>
            </a:r>
            <a:r>
              <a:rPr lang="en-US" strike="sngStrike" dirty="0"/>
              <a:t>/library/iadc-space-debris-guidelines-revision-2.pdf</a:t>
            </a:r>
          </a:p>
          <a:p>
            <a:r>
              <a:rPr lang="en-US" strike="sngStrike" dirty="0"/>
              <a:t>https://</a:t>
            </a:r>
            <a:r>
              <a:rPr lang="en-US" strike="sngStrike" dirty="0" err="1"/>
              <a:t>iadc-home.org</a:t>
            </a:r>
            <a:r>
              <a:rPr lang="en-US" strike="sngStrike" dirty="0"/>
              <a:t>/</a:t>
            </a:r>
          </a:p>
          <a:p>
            <a:endParaRPr lang="en-BR" dirty="0"/>
          </a:p>
        </p:txBody>
      </p:sp>
      <p:sp>
        <p:nvSpPr>
          <p:cNvPr id="4" name="Slide Number Placeholder 3"/>
          <p:cNvSpPr>
            <a:spLocks noGrp="1"/>
          </p:cNvSpPr>
          <p:nvPr>
            <p:ph type="sldNum" sz="quarter" idx="5"/>
          </p:nvPr>
        </p:nvSpPr>
        <p:spPr/>
        <p:txBody>
          <a:bodyPr/>
          <a:lstStyle/>
          <a:p>
            <a:fld id="{BC52C7BC-BD34-A94A-B9D3-C8FBF4E29CDE}" type="slidenum">
              <a:rPr lang="en-BR" smtClean="0"/>
              <a:t>15</a:t>
            </a:fld>
            <a:endParaRPr lang="en-BR"/>
          </a:p>
        </p:txBody>
      </p:sp>
    </p:spTree>
    <p:extLst>
      <p:ext uri="{BB962C8B-B14F-4D97-AF65-F5344CB8AC3E}">
        <p14:creationId xmlns:p14="http://schemas.microsoft.com/office/powerpoint/2010/main" val="3270981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support ongoing monitoring and informed decision-making, our team developed a prototype dashboard that consolidates key data on objects in Earth orbit. The tool provides an overview of object status, distribution by country, and launch frequency over the past decade.</a:t>
            </a:r>
          </a:p>
          <a:p>
            <a:r>
              <a:rPr lang="en-US" dirty="0"/>
              <a:t>While still limited in scope, the dashboard serves as a foundational step toward operational awareness. It allows users to explore orbital populations, identify trends, and contextualize risk assessments derived from our predictive models. Future iterations will aim to integrate real-time tracking, decay probability alerts, and collision risk indicators.</a:t>
            </a:r>
            <a:endParaRPr lang="en-BR" dirty="0"/>
          </a:p>
        </p:txBody>
      </p:sp>
      <p:sp>
        <p:nvSpPr>
          <p:cNvPr id="4" name="Slide Number Placeholder 3"/>
          <p:cNvSpPr>
            <a:spLocks noGrp="1"/>
          </p:cNvSpPr>
          <p:nvPr>
            <p:ph type="sldNum" sz="quarter" idx="5"/>
          </p:nvPr>
        </p:nvSpPr>
        <p:spPr/>
        <p:txBody>
          <a:bodyPr/>
          <a:lstStyle/>
          <a:p>
            <a:fld id="{BC52C7BC-BD34-A94A-B9D3-C8FBF4E29CDE}" type="slidenum">
              <a:rPr lang="en-BR" smtClean="0"/>
              <a:t>16</a:t>
            </a:fld>
            <a:endParaRPr lang="en-BR"/>
          </a:p>
        </p:txBody>
      </p:sp>
    </p:spTree>
    <p:extLst>
      <p:ext uri="{BB962C8B-B14F-4D97-AF65-F5344CB8AC3E}">
        <p14:creationId xmlns:p14="http://schemas.microsoft.com/office/powerpoint/2010/main" val="421952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201EC-2EFE-1494-4D1C-29CCF36FA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D2548-5A14-DF3A-F77C-296137944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1615D-CE83-7F02-F963-8AA99EFBE4D0}"/>
              </a:ext>
            </a:extLst>
          </p:cNvPr>
          <p:cNvSpPr>
            <a:spLocks noGrp="1"/>
          </p:cNvSpPr>
          <p:nvPr>
            <p:ph type="body" idx="1"/>
          </p:nvPr>
        </p:nvSpPr>
        <p:spPr/>
        <p:txBody>
          <a:bodyPr/>
          <a:lstStyle/>
          <a:p>
            <a:r>
              <a:rPr lang="en-BR" dirty="0"/>
              <a:t>Capitain’s log – Final Entry</a:t>
            </a:r>
          </a:p>
          <a:p>
            <a:r>
              <a:rPr lang="en-US" i="1" dirty="0" err="1"/>
              <a:t>Earthdate</a:t>
            </a:r>
            <a:r>
              <a:rPr lang="en-US" i="1" dirty="0"/>
              <a:t> 2025.09.15. The Data Voyager completes from its mission, having charted the orbital landscape with curiosity. </a:t>
            </a:r>
          </a:p>
          <a:p>
            <a:r>
              <a:rPr lang="en-US" i="1" dirty="0"/>
              <a:t>Over four weeks, the crew decoded the patterns of decay, mapped collision risks, and built a first prototype of a monitoring dashboard - a humble but promising tool for space traffic awareness.</a:t>
            </a:r>
            <a:endParaRPr lang="en-US" dirty="0"/>
          </a:p>
          <a:p>
            <a:r>
              <a:rPr lang="en-US" i="1" dirty="0"/>
              <a:t>Though our sensors detected low decay probability across most active objects, the real threat lies in the silent drift of inactive debris and rocket bodies. The crew has proposed mitigation strategies, from robotic retrieval to photon nudging, and outlined future analyses to guide the next phase of orbital stewardship.</a:t>
            </a:r>
            <a:endParaRPr lang="en-US" dirty="0"/>
          </a:p>
          <a:p>
            <a:r>
              <a:rPr lang="en-US" i="1" dirty="0"/>
              <a:t>This voyage was more than data: it was collaboration, empowerment, and the pursuit of insight in the vastness of open space datasets. The mission ends, but the journey continues. The stars await our next query.</a:t>
            </a:r>
            <a:endParaRPr lang="en-US" dirty="0"/>
          </a:p>
          <a:p>
            <a:endParaRPr lang="en-BR" dirty="0"/>
          </a:p>
          <a:p>
            <a:endParaRPr lang="en-BR" dirty="0"/>
          </a:p>
        </p:txBody>
      </p:sp>
      <p:sp>
        <p:nvSpPr>
          <p:cNvPr id="4" name="Slide Number Placeholder 3">
            <a:extLst>
              <a:ext uri="{FF2B5EF4-FFF2-40B4-BE49-F238E27FC236}">
                <a16:creationId xmlns:a16="http://schemas.microsoft.com/office/drawing/2014/main" id="{09AB23BE-959F-A89E-733C-151ED95D8B50}"/>
              </a:ext>
            </a:extLst>
          </p:cNvPr>
          <p:cNvSpPr>
            <a:spLocks noGrp="1"/>
          </p:cNvSpPr>
          <p:nvPr>
            <p:ph type="sldNum" sz="quarter" idx="5"/>
          </p:nvPr>
        </p:nvSpPr>
        <p:spPr/>
        <p:txBody>
          <a:bodyPr/>
          <a:lstStyle/>
          <a:p>
            <a:fld id="{BC52C7BC-BD34-A94A-B9D3-C8FBF4E29CDE}" type="slidenum">
              <a:rPr lang="en-BR" smtClean="0"/>
              <a:t>17</a:t>
            </a:fld>
            <a:endParaRPr lang="en-BR"/>
          </a:p>
        </p:txBody>
      </p:sp>
    </p:spTree>
    <p:extLst>
      <p:ext uri="{BB962C8B-B14F-4D97-AF65-F5344CB8AC3E}">
        <p14:creationId xmlns:p14="http://schemas.microsoft.com/office/powerpoint/2010/main" val="387937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183E-E633-3CCB-59F0-1CAB1AC41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9F5FC-C424-1539-C0BC-45DC4B5FF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AAA38-6A44-ED09-BB06-BE3B6A7BDE35}"/>
              </a:ext>
            </a:extLst>
          </p:cNvPr>
          <p:cNvSpPr>
            <a:spLocks noGrp="1"/>
          </p:cNvSpPr>
          <p:nvPr>
            <p:ph type="body" idx="1"/>
          </p:nvPr>
        </p:nvSpPr>
        <p:spPr/>
        <p:txBody>
          <a:bodyPr/>
          <a:lstStyle/>
          <a:p>
            <a:endParaRPr lang="en-BR" dirty="0"/>
          </a:p>
        </p:txBody>
      </p:sp>
      <p:sp>
        <p:nvSpPr>
          <p:cNvPr id="4" name="Slide Number Placeholder 3">
            <a:extLst>
              <a:ext uri="{FF2B5EF4-FFF2-40B4-BE49-F238E27FC236}">
                <a16:creationId xmlns:a16="http://schemas.microsoft.com/office/drawing/2014/main" id="{080E4CFD-B756-7DEC-F535-65C34B55E51E}"/>
              </a:ext>
            </a:extLst>
          </p:cNvPr>
          <p:cNvSpPr>
            <a:spLocks noGrp="1"/>
          </p:cNvSpPr>
          <p:nvPr>
            <p:ph type="sldNum" sz="quarter" idx="5"/>
          </p:nvPr>
        </p:nvSpPr>
        <p:spPr/>
        <p:txBody>
          <a:bodyPr/>
          <a:lstStyle/>
          <a:p>
            <a:fld id="{BC52C7BC-BD34-A94A-B9D3-C8FBF4E29CDE}" type="slidenum">
              <a:rPr lang="en-BR" smtClean="0"/>
              <a:t>18</a:t>
            </a:fld>
            <a:endParaRPr lang="en-BR"/>
          </a:p>
        </p:txBody>
      </p:sp>
    </p:spTree>
    <p:extLst>
      <p:ext uri="{BB962C8B-B14F-4D97-AF65-F5344CB8AC3E}">
        <p14:creationId xmlns:p14="http://schemas.microsoft.com/office/powerpoint/2010/main" val="192239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C52C7BC-BD34-A94A-B9D3-C8FBF4E29CDE}" type="slidenum">
              <a:rPr lang="en-BR" smtClean="0"/>
              <a:t>2</a:t>
            </a:fld>
            <a:endParaRPr lang="en-BR"/>
          </a:p>
        </p:txBody>
      </p:sp>
    </p:spTree>
    <p:extLst>
      <p:ext uri="{BB962C8B-B14F-4D97-AF65-F5344CB8AC3E}">
        <p14:creationId xmlns:p14="http://schemas.microsoft.com/office/powerpoint/2010/main" val="337271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9CF7-6D47-DB59-F1CA-ED28156A9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1409F-EEA3-D1EA-1A64-74F9C5126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B5614-A650-10F9-5F6B-19419BE61413}"/>
              </a:ext>
            </a:extLst>
          </p:cNvPr>
          <p:cNvSpPr>
            <a:spLocks noGrp="1"/>
          </p:cNvSpPr>
          <p:nvPr>
            <p:ph type="body" idx="1"/>
          </p:nvPr>
        </p:nvSpPr>
        <p:spPr/>
        <p:txBody>
          <a:bodyPr/>
          <a:lstStyle/>
          <a:p>
            <a:endParaRPr lang="en-BR" dirty="0"/>
          </a:p>
        </p:txBody>
      </p:sp>
      <p:sp>
        <p:nvSpPr>
          <p:cNvPr id="4" name="Slide Number Placeholder 3">
            <a:extLst>
              <a:ext uri="{FF2B5EF4-FFF2-40B4-BE49-F238E27FC236}">
                <a16:creationId xmlns:a16="http://schemas.microsoft.com/office/drawing/2014/main" id="{D66BFD90-21A5-914D-B67D-2108439F0BEA}"/>
              </a:ext>
            </a:extLst>
          </p:cNvPr>
          <p:cNvSpPr>
            <a:spLocks noGrp="1"/>
          </p:cNvSpPr>
          <p:nvPr>
            <p:ph type="sldNum" sz="quarter" idx="5"/>
          </p:nvPr>
        </p:nvSpPr>
        <p:spPr/>
        <p:txBody>
          <a:bodyPr/>
          <a:lstStyle/>
          <a:p>
            <a:fld id="{BC52C7BC-BD34-A94A-B9D3-C8FBF4E29CDE}" type="slidenum">
              <a:rPr lang="en-BR" smtClean="0"/>
              <a:t>3</a:t>
            </a:fld>
            <a:endParaRPr lang="en-BR"/>
          </a:p>
        </p:txBody>
      </p:sp>
    </p:spTree>
    <p:extLst>
      <p:ext uri="{BB962C8B-B14F-4D97-AF65-F5344CB8AC3E}">
        <p14:creationId xmlns:p14="http://schemas.microsoft.com/office/powerpoint/2010/main" val="260620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D7047-A616-2BBA-7295-04663B9A6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A6483-CDF5-18BD-DB85-DD6D5CC44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E885D-40A3-F610-D3B3-30EF79BA66F0}"/>
              </a:ext>
            </a:extLst>
          </p:cNvPr>
          <p:cNvSpPr>
            <a:spLocks noGrp="1"/>
          </p:cNvSpPr>
          <p:nvPr>
            <p:ph type="body" idx="1"/>
          </p:nvPr>
        </p:nvSpPr>
        <p:spPr/>
        <p:txBody>
          <a:bodyPr/>
          <a:lstStyle/>
          <a:p>
            <a:endParaRPr lang="en-BR" dirty="0"/>
          </a:p>
        </p:txBody>
      </p:sp>
      <p:sp>
        <p:nvSpPr>
          <p:cNvPr id="4" name="Slide Number Placeholder 3">
            <a:extLst>
              <a:ext uri="{FF2B5EF4-FFF2-40B4-BE49-F238E27FC236}">
                <a16:creationId xmlns:a16="http://schemas.microsoft.com/office/drawing/2014/main" id="{823D418B-2FDB-AC26-600E-9C880A7A8067}"/>
              </a:ext>
            </a:extLst>
          </p:cNvPr>
          <p:cNvSpPr>
            <a:spLocks noGrp="1"/>
          </p:cNvSpPr>
          <p:nvPr>
            <p:ph type="sldNum" sz="quarter" idx="5"/>
          </p:nvPr>
        </p:nvSpPr>
        <p:spPr/>
        <p:txBody>
          <a:bodyPr/>
          <a:lstStyle/>
          <a:p>
            <a:fld id="{BC52C7BC-BD34-A94A-B9D3-C8FBF4E29CDE}" type="slidenum">
              <a:rPr lang="en-BR" smtClean="0"/>
              <a:t>4</a:t>
            </a:fld>
            <a:endParaRPr lang="en-BR"/>
          </a:p>
        </p:txBody>
      </p:sp>
    </p:spTree>
    <p:extLst>
      <p:ext uri="{BB962C8B-B14F-4D97-AF65-F5344CB8AC3E}">
        <p14:creationId xmlns:p14="http://schemas.microsoft.com/office/powerpoint/2010/main" val="314005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0045-A442-4937-C89B-2974C867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F4B79-F94D-0470-0981-54DA716CA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30F5D-ECF2-F221-D6A0-B434AE6CA192}"/>
              </a:ext>
            </a:extLst>
          </p:cNvPr>
          <p:cNvSpPr>
            <a:spLocks noGrp="1"/>
          </p:cNvSpPr>
          <p:nvPr>
            <p:ph type="body" idx="1"/>
          </p:nvPr>
        </p:nvSpPr>
        <p:spPr/>
        <p:txBody>
          <a:bodyPr/>
          <a:lstStyle/>
          <a:p>
            <a:endParaRPr lang="en-BR" dirty="0"/>
          </a:p>
        </p:txBody>
      </p:sp>
      <p:sp>
        <p:nvSpPr>
          <p:cNvPr id="4" name="Slide Number Placeholder 3">
            <a:extLst>
              <a:ext uri="{FF2B5EF4-FFF2-40B4-BE49-F238E27FC236}">
                <a16:creationId xmlns:a16="http://schemas.microsoft.com/office/drawing/2014/main" id="{ED766144-7C7D-2E23-7FEE-EB29323070C9}"/>
              </a:ext>
            </a:extLst>
          </p:cNvPr>
          <p:cNvSpPr>
            <a:spLocks noGrp="1"/>
          </p:cNvSpPr>
          <p:nvPr>
            <p:ph type="sldNum" sz="quarter" idx="5"/>
          </p:nvPr>
        </p:nvSpPr>
        <p:spPr/>
        <p:txBody>
          <a:bodyPr/>
          <a:lstStyle/>
          <a:p>
            <a:fld id="{BC52C7BC-BD34-A94A-B9D3-C8FBF4E29CDE}" type="slidenum">
              <a:rPr lang="en-BR" smtClean="0"/>
              <a:t>5</a:t>
            </a:fld>
            <a:endParaRPr lang="en-BR"/>
          </a:p>
        </p:txBody>
      </p:sp>
    </p:spTree>
    <p:extLst>
      <p:ext uri="{BB962C8B-B14F-4D97-AF65-F5344CB8AC3E}">
        <p14:creationId xmlns:p14="http://schemas.microsoft.com/office/powerpoint/2010/main" val="13224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E9614-4EE7-1A24-CF88-9D78CEA7F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97C01-849C-1F4E-486D-A1E171121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E9F9E-EE04-B86C-5AAE-3824A440ED19}"/>
              </a:ext>
            </a:extLst>
          </p:cNvPr>
          <p:cNvSpPr>
            <a:spLocks noGrp="1"/>
          </p:cNvSpPr>
          <p:nvPr>
            <p:ph type="body" idx="1"/>
          </p:nvPr>
        </p:nvSpPr>
        <p:spPr/>
        <p:txBody>
          <a:bodyPr/>
          <a:lstStyle/>
          <a:p>
            <a:r>
              <a:rPr lang="en-US" strike="noStrike" dirty="0"/>
              <a:t>Captain’s Log, </a:t>
            </a:r>
            <a:r>
              <a:rPr lang="en-US" strike="noStrike" dirty="0" err="1"/>
              <a:t>Earthdate</a:t>
            </a:r>
            <a:r>
              <a:rPr lang="en-US" strike="noStrike" dirty="0"/>
              <a:t> 2025.08.18. The crew of </a:t>
            </a:r>
            <a:r>
              <a:rPr lang="en-US" i="1" strike="noStrike" dirty="0"/>
              <a:t>The Data Voyager</a:t>
            </a:r>
            <a:r>
              <a:rPr lang="en-US" strike="noStrike" dirty="0"/>
              <a:t> has been engaged in a four-week mission into the realm of orbital analytics. </a:t>
            </a:r>
          </a:p>
          <a:p>
            <a:r>
              <a:rPr lang="en-US" strike="noStrike" dirty="0"/>
              <a:t>Our objective: enhance space situational awareness through open data, empower women in data science, and chart new paths toward sustainability in Earth’s orbit. </a:t>
            </a:r>
          </a:p>
          <a:p>
            <a:r>
              <a:rPr lang="en-US" strike="noStrike" dirty="0"/>
              <a:t>Our journey has just begun.</a:t>
            </a:r>
            <a:endParaRPr lang="en-BR" strike="noStrike" dirty="0"/>
          </a:p>
        </p:txBody>
      </p:sp>
      <p:sp>
        <p:nvSpPr>
          <p:cNvPr id="4" name="Slide Number Placeholder 3">
            <a:extLst>
              <a:ext uri="{FF2B5EF4-FFF2-40B4-BE49-F238E27FC236}">
                <a16:creationId xmlns:a16="http://schemas.microsoft.com/office/drawing/2014/main" id="{5A411315-EACB-FDDF-D92F-85313859F0D7}"/>
              </a:ext>
            </a:extLst>
          </p:cNvPr>
          <p:cNvSpPr>
            <a:spLocks noGrp="1"/>
          </p:cNvSpPr>
          <p:nvPr>
            <p:ph type="sldNum" sz="quarter" idx="5"/>
          </p:nvPr>
        </p:nvSpPr>
        <p:spPr/>
        <p:txBody>
          <a:bodyPr/>
          <a:lstStyle/>
          <a:p>
            <a:fld id="{BC52C7BC-BD34-A94A-B9D3-C8FBF4E29CDE}" type="slidenum">
              <a:rPr lang="en-BR" smtClean="0"/>
              <a:t>6</a:t>
            </a:fld>
            <a:endParaRPr lang="en-BR"/>
          </a:p>
        </p:txBody>
      </p:sp>
    </p:spTree>
    <p:extLst>
      <p:ext uri="{BB962C8B-B14F-4D97-AF65-F5344CB8AC3E}">
        <p14:creationId xmlns:p14="http://schemas.microsoft.com/office/powerpoint/2010/main" val="4255303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Since 1957 when the Soviet Union launched the first satellite, Sputnik 1, into space marking the beginning of the Space Age, every decade, every year, more and more satelites are launched, as shown in this timeline with the top countries …</a:t>
            </a:r>
          </a:p>
        </p:txBody>
      </p:sp>
      <p:sp>
        <p:nvSpPr>
          <p:cNvPr id="4" name="Slide Number Placeholder 3"/>
          <p:cNvSpPr>
            <a:spLocks noGrp="1"/>
          </p:cNvSpPr>
          <p:nvPr>
            <p:ph type="sldNum" sz="quarter" idx="5"/>
          </p:nvPr>
        </p:nvSpPr>
        <p:spPr/>
        <p:txBody>
          <a:bodyPr/>
          <a:lstStyle/>
          <a:p>
            <a:fld id="{BC52C7BC-BD34-A94A-B9D3-C8FBF4E29CDE}" type="slidenum">
              <a:rPr lang="en-BR" smtClean="0"/>
              <a:t>7</a:t>
            </a:fld>
            <a:endParaRPr lang="en-BR"/>
          </a:p>
        </p:txBody>
      </p:sp>
    </p:spTree>
    <p:extLst>
      <p:ext uri="{BB962C8B-B14F-4D97-AF65-F5344CB8AC3E}">
        <p14:creationId xmlns:p14="http://schemas.microsoft.com/office/powerpoint/2010/main" val="261268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According to Space-Track.org, there are more than 31.000 objects active in Earth’s orbit.</a:t>
            </a:r>
          </a:p>
          <a:p>
            <a:r>
              <a:rPr lang="en-BR" dirty="0"/>
              <a:t>And out of this number, only 15.000 are payloads. </a:t>
            </a:r>
            <a:r>
              <a:rPr lang="en-US" dirty="0"/>
              <a:t>O</a:t>
            </a:r>
            <a:r>
              <a:rPr lang="en-BR" dirty="0"/>
              <a:t>ther objects are debris, rocket bodies or unkwnon objects.</a:t>
            </a:r>
          </a:p>
        </p:txBody>
      </p:sp>
      <p:sp>
        <p:nvSpPr>
          <p:cNvPr id="4" name="Slide Number Placeholder 3"/>
          <p:cNvSpPr>
            <a:spLocks noGrp="1"/>
          </p:cNvSpPr>
          <p:nvPr>
            <p:ph type="sldNum" sz="quarter" idx="5"/>
          </p:nvPr>
        </p:nvSpPr>
        <p:spPr/>
        <p:txBody>
          <a:bodyPr/>
          <a:lstStyle/>
          <a:p>
            <a:fld id="{BC52C7BC-BD34-A94A-B9D3-C8FBF4E29CDE}" type="slidenum">
              <a:rPr lang="en-BR" smtClean="0"/>
              <a:t>8</a:t>
            </a:fld>
            <a:endParaRPr lang="en-BR"/>
          </a:p>
        </p:txBody>
      </p:sp>
    </p:spTree>
    <p:extLst>
      <p:ext uri="{BB962C8B-B14F-4D97-AF65-F5344CB8AC3E}">
        <p14:creationId xmlns:p14="http://schemas.microsoft.com/office/powerpoint/2010/main" val="254255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About 25K objects are in the LEO orbit, which is the lowest orbit. This Low Earth Orbit is widely used for observation and communication. Constellations, like Starlink, are in this orbit.</a:t>
            </a:r>
          </a:p>
        </p:txBody>
      </p:sp>
      <p:sp>
        <p:nvSpPr>
          <p:cNvPr id="4" name="Slide Number Placeholder 3"/>
          <p:cNvSpPr>
            <a:spLocks noGrp="1"/>
          </p:cNvSpPr>
          <p:nvPr>
            <p:ph type="sldNum" sz="quarter" idx="5"/>
          </p:nvPr>
        </p:nvSpPr>
        <p:spPr/>
        <p:txBody>
          <a:bodyPr/>
          <a:lstStyle/>
          <a:p>
            <a:fld id="{BC52C7BC-BD34-A94A-B9D3-C8FBF4E29CDE}" type="slidenum">
              <a:rPr lang="en-BR" smtClean="0"/>
              <a:t>9</a:t>
            </a:fld>
            <a:endParaRPr lang="en-BR"/>
          </a:p>
        </p:txBody>
      </p:sp>
    </p:spTree>
    <p:extLst>
      <p:ext uri="{BB962C8B-B14F-4D97-AF65-F5344CB8AC3E}">
        <p14:creationId xmlns:p14="http://schemas.microsoft.com/office/powerpoint/2010/main" val="313491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230E-D92E-D82B-A096-3C3E191A8F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390A86FB-7585-5464-BBF4-69CCFE24C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4E490EBA-7799-37F7-6B66-9301B871BADD}"/>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B31E6B34-3930-5F1F-FF96-6D9CA02D836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BC8F362A-70DA-341D-3AAB-AEEC62B6DD58}"/>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154523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BE57-A860-B23C-ABF2-AD07F10F44FC}"/>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EB325AFB-6CD4-1DB3-7F8F-7D456B098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46588C94-D5A4-F400-6EBD-BD93EF319F58}"/>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4DB7AD01-C755-018D-BEDB-121C1C11DC9B}"/>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151264DA-1688-6C79-0F19-6E126115275D}"/>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200074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227A7-E4E3-763D-B72C-12DF10E651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9046B4E-4958-D014-3147-9278E77983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49D518F2-276D-FCC6-7C58-E4A9810F2EAE}"/>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3EE0C57A-A695-DEC1-6763-A6394B03E04C}"/>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0D6C0CD-3563-C390-A6F5-9177509FD297}"/>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151569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8B07-9037-E6F6-179B-97788530D065}"/>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6AC14F2-6994-9813-58D3-B5CB195DCA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26211FF1-7D51-F40D-43DB-9369D0CBCF9F}"/>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1B7FE74A-0CCA-26C5-45B4-855ED2E6449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EAD11B15-CD8B-5CCE-4072-1D95067484B7}"/>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386964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62ED-9EA6-FACF-B924-BF634088B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B83A4572-1513-7D74-DFFF-708060531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EC63A7-134F-5BF2-D8D6-A97BA63C4688}"/>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29DFAD4F-9C8B-0E51-E075-803A74841C9F}"/>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E305EA5-1A87-76C0-383A-E042407C2698}"/>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251242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90B-022E-6D8B-F138-566E91F3242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C7F7E4EE-E307-8C89-27C0-9B558C14D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76C72F1E-3DB3-7487-7415-1454675F85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D0F3A886-892F-4ED1-699C-7506253921B6}"/>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6" name="Footer Placeholder 5">
            <a:extLst>
              <a:ext uri="{FF2B5EF4-FFF2-40B4-BE49-F238E27FC236}">
                <a16:creationId xmlns:a16="http://schemas.microsoft.com/office/drawing/2014/main" id="{4CF9EA56-8B52-9FA5-21C7-26D660C66C7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8D9EBAB4-52CC-F049-D098-482FEE7FE065}"/>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361358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728D-237B-1C60-76EC-0FCE6F729B61}"/>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575DC57-1B6E-CBA6-53AB-62CFB215C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6C5348-CB57-EE4A-334F-C82312115D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44E014F6-AC63-AAD0-EC0E-9FFD1C7748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5C66E-DEF2-200D-1C22-00ED2BC9E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7463D348-ACEB-DD2E-55A1-9AA6E2BF14D5}"/>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8" name="Footer Placeholder 7">
            <a:extLst>
              <a:ext uri="{FF2B5EF4-FFF2-40B4-BE49-F238E27FC236}">
                <a16:creationId xmlns:a16="http://schemas.microsoft.com/office/drawing/2014/main" id="{C46C110B-C35A-347C-A1E3-E24BCBBEF20B}"/>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6ECEFBF8-841B-541F-2D4B-6A9BDEF2B88D}"/>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1568897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ABBE-1C2D-3701-D3FA-64455AA4D8E7}"/>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594656AA-472E-29C6-68FE-4B519265497C}"/>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4" name="Footer Placeholder 3">
            <a:extLst>
              <a:ext uri="{FF2B5EF4-FFF2-40B4-BE49-F238E27FC236}">
                <a16:creationId xmlns:a16="http://schemas.microsoft.com/office/drawing/2014/main" id="{C61FFCBF-F6AC-3713-3EBF-658D4A830EC8}"/>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27118ED5-E108-05C2-F448-341928D40184}"/>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219158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6A296-DDFE-4DCE-7AEB-B0F4347E9708}"/>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3" name="Footer Placeholder 2">
            <a:extLst>
              <a:ext uri="{FF2B5EF4-FFF2-40B4-BE49-F238E27FC236}">
                <a16:creationId xmlns:a16="http://schemas.microsoft.com/office/drawing/2014/main" id="{303ACAD0-5F7B-F4AE-A868-F1B832EFD379}"/>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5FC9DBD2-6AA3-6E6A-08BB-F4157EF2A482}"/>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187753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3D8F-1DE7-BC50-AF78-D45EAFBFC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21FED1E6-FAAF-9280-E6DA-D7C825768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09C3B8A-3FB4-5912-9D65-2BE78E322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88DA0-24E8-E60B-513D-49CDB08B5B95}"/>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6" name="Footer Placeholder 5">
            <a:extLst>
              <a:ext uri="{FF2B5EF4-FFF2-40B4-BE49-F238E27FC236}">
                <a16:creationId xmlns:a16="http://schemas.microsoft.com/office/drawing/2014/main" id="{EE000348-C786-76E7-2229-75FAD47C5C1A}"/>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002C3CB2-64AC-2246-9E0A-ACD6DB971F2D}"/>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14563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7455-B6A5-7F27-A5BD-6CE50E90F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B2393FD-8F81-CE40-10D1-CA055E989C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D21B0A73-4D31-A291-0CD4-81898AAAA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39EA8-61FE-4A3B-6FB9-166B6231D024}"/>
              </a:ext>
            </a:extLst>
          </p:cNvPr>
          <p:cNvSpPr>
            <a:spLocks noGrp="1"/>
          </p:cNvSpPr>
          <p:nvPr>
            <p:ph type="dt" sz="half" idx="10"/>
          </p:nvPr>
        </p:nvSpPr>
        <p:spPr/>
        <p:txBody>
          <a:bodyPr/>
          <a:lstStyle/>
          <a:p>
            <a:fld id="{37D1DFD8-F669-5D4F-8F23-64B008253634}" type="datetimeFigureOut">
              <a:rPr lang="en-BR" smtClean="0"/>
              <a:t>15/09/25</a:t>
            </a:fld>
            <a:endParaRPr lang="en-BR"/>
          </a:p>
        </p:txBody>
      </p:sp>
      <p:sp>
        <p:nvSpPr>
          <p:cNvPr id="6" name="Footer Placeholder 5">
            <a:extLst>
              <a:ext uri="{FF2B5EF4-FFF2-40B4-BE49-F238E27FC236}">
                <a16:creationId xmlns:a16="http://schemas.microsoft.com/office/drawing/2014/main" id="{62454396-1F04-1363-326B-B0BF53ABDA8B}"/>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6C6C245C-3764-8F35-7A30-7C512FC72D06}"/>
              </a:ext>
            </a:extLst>
          </p:cNvPr>
          <p:cNvSpPr>
            <a:spLocks noGrp="1"/>
          </p:cNvSpPr>
          <p:nvPr>
            <p:ph type="sldNum" sz="quarter" idx="12"/>
          </p:nvPr>
        </p:nvSpPr>
        <p:spPr/>
        <p:txBody>
          <a:bodyPr/>
          <a:lstStyle/>
          <a:p>
            <a:fld id="{2CDA22C2-FA7A-F846-81BE-4FAAD18460CA}" type="slidenum">
              <a:rPr lang="en-BR" smtClean="0"/>
              <a:t>‹#›</a:t>
            </a:fld>
            <a:endParaRPr lang="en-BR"/>
          </a:p>
        </p:txBody>
      </p:sp>
    </p:spTree>
    <p:extLst>
      <p:ext uri="{BB962C8B-B14F-4D97-AF65-F5344CB8AC3E}">
        <p14:creationId xmlns:p14="http://schemas.microsoft.com/office/powerpoint/2010/main" val="335736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1A652-18F0-E415-5A7B-1594691CF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DDCE84F1-6882-69A9-F243-AA841D7D9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53A1EB1-E948-C438-A802-94DBFA0C8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D1DFD8-F669-5D4F-8F23-64B008253634}" type="datetimeFigureOut">
              <a:rPr lang="en-BR" smtClean="0"/>
              <a:t>15/09/25</a:t>
            </a:fld>
            <a:endParaRPr lang="en-BR"/>
          </a:p>
        </p:txBody>
      </p:sp>
      <p:sp>
        <p:nvSpPr>
          <p:cNvPr id="5" name="Footer Placeholder 4">
            <a:extLst>
              <a:ext uri="{FF2B5EF4-FFF2-40B4-BE49-F238E27FC236}">
                <a16:creationId xmlns:a16="http://schemas.microsoft.com/office/drawing/2014/main" id="{580D72B2-4702-8685-8CEB-01B994600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R"/>
          </a:p>
        </p:txBody>
      </p:sp>
      <p:sp>
        <p:nvSpPr>
          <p:cNvPr id="6" name="Slide Number Placeholder 5">
            <a:extLst>
              <a:ext uri="{FF2B5EF4-FFF2-40B4-BE49-F238E27FC236}">
                <a16:creationId xmlns:a16="http://schemas.microsoft.com/office/drawing/2014/main" id="{73D5CB5D-D5E2-2C60-7EC5-ED7A3AAAD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DA22C2-FA7A-F846-81BE-4FAAD18460CA}" type="slidenum">
              <a:rPr lang="en-BR" smtClean="0"/>
              <a:t>‹#›</a:t>
            </a:fld>
            <a:endParaRPr lang="en-BR"/>
          </a:p>
        </p:txBody>
      </p:sp>
    </p:spTree>
    <p:extLst>
      <p:ext uri="{BB962C8B-B14F-4D97-AF65-F5344CB8AC3E}">
        <p14:creationId xmlns:p14="http://schemas.microsoft.com/office/powerpoint/2010/main" val="1469365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space-track.org/" TargetMode="External"/><Relationship Id="rId5" Type="http://schemas.openxmlformats.org/officeDocument/2006/relationships/hyperlink" Target="http://www.ucs.org/resources/satellite-database" TargetMode="External"/><Relationship Id="rId4" Type="http://schemas.openxmlformats.org/officeDocument/2006/relationships/hyperlink" Target="http://fontspac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wave&#10;&#10;AI-generated content may be incorrect.">
            <a:extLst>
              <a:ext uri="{FF2B5EF4-FFF2-40B4-BE49-F238E27FC236}">
                <a16:creationId xmlns:a16="http://schemas.microsoft.com/office/drawing/2014/main" id="{5E009384-EDA2-DADD-D13E-3508A98C5827}"/>
              </a:ext>
            </a:extLst>
          </p:cNvPr>
          <p:cNvPicPr>
            <a:picLocks noChangeAspect="1"/>
          </p:cNvPicPr>
          <p:nvPr/>
        </p:nvPicPr>
        <p:blipFill>
          <a:blip r:embed="rId3"/>
          <a:srcRect b="28251"/>
          <a:stretch>
            <a:fillRect/>
          </a:stretch>
        </p:blipFill>
        <p:spPr>
          <a:xfrm>
            <a:off x="-114300" y="0"/>
            <a:ext cx="12744450" cy="6857999"/>
          </a:xfrm>
          <a:prstGeom prst="rect">
            <a:avLst/>
          </a:prstGeom>
        </p:spPr>
      </p:pic>
      <p:sp>
        <p:nvSpPr>
          <p:cNvPr id="2" name="TextBox 1">
            <a:extLst>
              <a:ext uri="{FF2B5EF4-FFF2-40B4-BE49-F238E27FC236}">
                <a16:creationId xmlns:a16="http://schemas.microsoft.com/office/drawing/2014/main" id="{CC15B965-FCC8-7F07-BB91-97336D6CBB29}"/>
              </a:ext>
            </a:extLst>
          </p:cNvPr>
          <p:cNvSpPr txBox="1"/>
          <p:nvPr/>
        </p:nvSpPr>
        <p:spPr>
          <a:xfrm>
            <a:off x="867683" y="691621"/>
            <a:ext cx="5020926" cy="1246495"/>
          </a:xfrm>
          <a:prstGeom prst="rect">
            <a:avLst/>
          </a:prstGeom>
          <a:noFill/>
        </p:spPr>
        <p:txBody>
          <a:bodyPr wrap="none" rtlCol="0">
            <a:spAutoFit/>
          </a:bodyPr>
          <a:lstStyle/>
          <a:p>
            <a:pPr algn="ctr"/>
            <a:r>
              <a:rPr lang="en-BR" sz="7500" dirty="0">
                <a:solidFill>
                  <a:schemeClr val="bg1"/>
                </a:solidFill>
                <a:latin typeface="Edge of the Galaxy" pitchFamily="2" charset="0"/>
              </a:rPr>
              <a:t>Space Aware</a:t>
            </a:r>
          </a:p>
        </p:txBody>
      </p:sp>
      <p:sp>
        <p:nvSpPr>
          <p:cNvPr id="3" name="TextBox 2">
            <a:extLst>
              <a:ext uri="{FF2B5EF4-FFF2-40B4-BE49-F238E27FC236}">
                <a16:creationId xmlns:a16="http://schemas.microsoft.com/office/drawing/2014/main" id="{7ADFCF39-60EA-D2DF-EF05-33B79ECA7A67}"/>
              </a:ext>
            </a:extLst>
          </p:cNvPr>
          <p:cNvSpPr txBox="1"/>
          <p:nvPr/>
        </p:nvSpPr>
        <p:spPr>
          <a:xfrm>
            <a:off x="1588825" y="1703512"/>
            <a:ext cx="3540393" cy="369332"/>
          </a:xfrm>
          <a:prstGeom prst="rect">
            <a:avLst/>
          </a:prstGeom>
          <a:noFill/>
        </p:spPr>
        <p:txBody>
          <a:bodyPr wrap="none" rtlCol="0">
            <a:spAutoFit/>
          </a:bodyPr>
          <a:lstStyle/>
          <a:p>
            <a:r>
              <a:rPr lang="en-BR" dirty="0">
                <a:solidFill>
                  <a:schemeClr val="bg1"/>
                </a:solidFill>
                <a:latin typeface="Arial" panose="020B0604020202020204" pitchFamily="34" charset="0"/>
                <a:cs typeface="Arial" panose="020B0604020202020204" pitchFamily="34" charset="0"/>
              </a:rPr>
              <a:t>Women in Data – Datathon 2025</a:t>
            </a:r>
          </a:p>
        </p:txBody>
      </p:sp>
      <p:sp>
        <p:nvSpPr>
          <p:cNvPr id="4" name="TextBox 3">
            <a:extLst>
              <a:ext uri="{FF2B5EF4-FFF2-40B4-BE49-F238E27FC236}">
                <a16:creationId xmlns:a16="http://schemas.microsoft.com/office/drawing/2014/main" id="{401308BC-E1E2-AB37-1959-F0CCCC6287F1}"/>
              </a:ext>
            </a:extLst>
          </p:cNvPr>
          <p:cNvSpPr txBox="1"/>
          <p:nvPr/>
        </p:nvSpPr>
        <p:spPr>
          <a:xfrm>
            <a:off x="382022" y="2530737"/>
            <a:ext cx="6276077" cy="1169551"/>
          </a:xfrm>
          <a:prstGeom prst="rect">
            <a:avLst/>
          </a:prstGeom>
          <a:noFill/>
        </p:spPr>
        <p:txBody>
          <a:bodyPr wrap="none" rtlCol="0">
            <a:spAutoFit/>
          </a:bodyPr>
          <a:lstStyle/>
          <a:p>
            <a:pPr algn="ctr"/>
            <a:r>
              <a:rPr lang="en-BR" sz="7000" dirty="0">
                <a:solidFill>
                  <a:schemeClr val="bg1"/>
                </a:solidFill>
                <a:latin typeface="Edge of the Galaxy" pitchFamily="2" charset="0"/>
              </a:rPr>
              <a:t>The Data Voyager</a:t>
            </a:r>
          </a:p>
        </p:txBody>
      </p:sp>
      <p:pic>
        <p:nvPicPr>
          <p:cNvPr id="6" name="Picture 5">
            <a:extLst>
              <a:ext uri="{FF2B5EF4-FFF2-40B4-BE49-F238E27FC236}">
                <a16:creationId xmlns:a16="http://schemas.microsoft.com/office/drawing/2014/main" id="{FC5CF03C-F815-831F-B47B-0FF579392A28}"/>
              </a:ext>
            </a:extLst>
          </p:cNvPr>
          <p:cNvPicPr>
            <a:picLocks noChangeAspect="1"/>
          </p:cNvPicPr>
          <p:nvPr/>
        </p:nvPicPr>
        <p:blipFill>
          <a:blip r:embed="rId4"/>
          <a:stretch>
            <a:fillRect/>
          </a:stretch>
        </p:blipFill>
        <p:spPr>
          <a:xfrm>
            <a:off x="4743450" y="3429000"/>
            <a:ext cx="7772400" cy="2737379"/>
          </a:xfrm>
          <a:prstGeom prst="rect">
            <a:avLst/>
          </a:prstGeom>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95533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0732FB-C67C-7910-0D9F-1CF25632069D}"/>
              </a:ext>
            </a:extLst>
          </p:cNvPr>
          <p:cNvSpPr txBox="1"/>
          <p:nvPr/>
        </p:nvSpPr>
        <p:spPr>
          <a:xfrm>
            <a:off x="108363" y="740461"/>
            <a:ext cx="4912500" cy="338554"/>
          </a:xfrm>
          <a:prstGeom prst="rect">
            <a:avLst/>
          </a:prstGeom>
          <a:noFill/>
        </p:spPr>
        <p:txBody>
          <a:bodyPr wrap="none" rtlCol="0">
            <a:spAutoFit/>
          </a:bodyPr>
          <a:lstStyle/>
          <a:p>
            <a:pPr algn="r"/>
            <a:r>
              <a:rPr lang="en-US" sz="1600" dirty="0">
                <a:latin typeface="Avenir Book" panose="02000503020000020003" pitchFamily="2" charset="0"/>
              </a:rPr>
              <a:t>Am</a:t>
            </a:r>
            <a:r>
              <a:rPr lang="en-BR" sz="1600" dirty="0">
                <a:latin typeface="Avenir Book" panose="02000503020000020003" pitchFamily="2" charset="0"/>
              </a:rPr>
              <a:t>ore than </a:t>
            </a:r>
            <a:r>
              <a:rPr lang="en-BR" sz="1600" b="1" dirty="0">
                <a:latin typeface="Avenir Book" panose="02000503020000020003" pitchFamily="2" charset="0"/>
              </a:rPr>
              <a:t>40% Objects </a:t>
            </a:r>
            <a:r>
              <a:rPr lang="en-BR" sz="1600" dirty="0">
                <a:latin typeface="Avenir Book" panose="02000503020000020003" pitchFamily="2" charset="0"/>
              </a:rPr>
              <a:t>(+10K) in </a:t>
            </a:r>
            <a:r>
              <a:rPr lang="en-BR" sz="1600" b="1" dirty="0">
                <a:latin typeface="Avenir Book" panose="02000503020000020003" pitchFamily="2" charset="0"/>
              </a:rPr>
              <a:t>LEO</a:t>
            </a:r>
            <a:r>
              <a:rPr lang="en-BR" sz="1600" dirty="0">
                <a:latin typeface="Avenir Book" panose="02000503020000020003" pitchFamily="2" charset="0"/>
              </a:rPr>
              <a:t> are </a:t>
            </a:r>
            <a:r>
              <a:rPr lang="en-BR" sz="1600" b="1" dirty="0">
                <a:latin typeface="Avenir Book" panose="02000503020000020003" pitchFamily="2" charset="0"/>
              </a:rPr>
              <a:t>debris</a:t>
            </a:r>
          </a:p>
        </p:txBody>
      </p:sp>
      <p:sp>
        <p:nvSpPr>
          <p:cNvPr id="8" name="TextBox 7">
            <a:extLst>
              <a:ext uri="{FF2B5EF4-FFF2-40B4-BE49-F238E27FC236}">
                <a16:creationId xmlns:a16="http://schemas.microsoft.com/office/drawing/2014/main" id="{07B7872A-FF68-A25E-565B-B0CED6454324}"/>
              </a:ext>
            </a:extLst>
          </p:cNvPr>
          <p:cNvSpPr txBox="1"/>
          <p:nvPr/>
        </p:nvSpPr>
        <p:spPr>
          <a:xfrm>
            <a:off x="1917641" y="1079015"/>
            <a:ext cx="3103222" cy="338554"/>
          </a:xfrm>
          <a:prstGeom prst="rect">
            <a:avLst/>
          </a:prstGeom>
          <a:noFill/>
        </p:spPr>
        <p:txBody>
          <a:bodyPr wrap="none" rtlCol="0">
            <a:spAutoFit/>
          </a:bodyPr>
          <a:lstStyle/>
          <a:p>
            <a:pPr algn="r"/>
            <a:r>
              <a:rPr lang="en-BR" sz="1600" dirty="0">
                <a:latin typeface="Avenir Book" panose="02000503020000020003" pitchFamily="2" charset="0"/>
              </a:rPr>
              <a:t>while </a:t>
            </a:r>
            <a:r>
              <a:rPr lang="en-BR" sz="1600" b="1" dirty="0">
                <a:latin typeface="Avenir Book" panose="02000503020000020003" pitchFamily="2" charset="0"/>
              </a:rPr>
              <a:t>payloads are 13K objects</a:t>
            </a:r>
          </a:p>
        </p:txBody>
      </p:sp>
      <p:sp>
        <p:nvSpPr>
          <p:cNvPr id="9" name="TextBox 8">
            <a:extLst>
              <a:ext uri="{FF2B5EF4-FFF2-40B4-BE49-F238E27FC236}">
                <a16:creationId xmlns:a16="http://schemas.microsoft.com/office/drawing/2014/main" id="{FCA50ED6-2264-19B0-A8C4-E95B9F48C8D9}"/>
              </a:ext>
            </a:extLst>
          </p:cNvPr>
          <p:cNvSpPr txBox="1"/>
          <p:nvPr/>
        </p:nvSpPr>
        <p:spPr>
          <a:xfrm>
            <a:off x="840424" y="1827774"/>
            <a:ext cx="4180439" cy="1077218"/>
          </a:xfrm>
          <a:prstGeom prst="rect">
            <a:avLst/>
          </a:prstGeom>
          <a:noFill/>
        </p:spPr>
        <p:txBody>
          <a:bodyPr wrap="none" rtlCol="0">
            <a:spAutoFit/>
          </a:bodyPr>
          <a:lstStyle/>
          <a:p>
            <a:pPr algn="r"/>
            <a:r>
              <a:rPr lang="en-BR" sz="1600" dirty="0">
                <a:latin typeface="Avenir Book" panose="02000503020000020003" pitchFamily="2" charset="0"/>
              </a:rPr>
              <a:t>On the other hand, in </a:t>
            </a:r>
            <a:r>
              <a:rPr lang="en-BR" sz="1600" b="1" dirty="0">
                <a:latin typeface="Avenir Book" panose="02000503020000020003" pitchFamily="2" charset="0"/>
              </a:rPr>
              <a:t>MEO</a:t>
            </a:r>
          </a:p>
          <a:p>
            <a:pPr algn="r"/>
            <a:r>
              <a:rPr lang="en-BR" sz="1600" dirty="0">
                <a:latin typeface="Avenir Book" panose="02000503020000020003" pitchFamily="2" charset="0"/>
              </a:rPr>
              <a:t>almost</a:t>
            </a:r>
            <a:r>
              <a:rPr lang="en-BR" sz="1600" b="1" dirty="0">
                <a:latin typeface="Avenir Book" panose="02000503020000020003" pitchFamily="2" charset="0"/>
              </a:rPr>
              <a:t> 60% objects are debris</a:t>
            </a:r>
            <a:r>
              <a:rPr lang="en-BR" sz="1600" dirty="0">
                <a:latin typeface="Avenir Book" panose="02000503020000020003" pitchFamily="2" charset="0"/>
              </a:rPr>
              <a:t>.</a:t>
            </a:r>
          </a:p>
          <a:p>
            <a:pPr algn="r"/>
            <a:r>
              <a:rPr lang="en-BR" sz="1600" dirty="0">
                <a:latin typeface="Avenir Book" panose="02000503020000020003" pitchFamily="2" charset="0"/>
              </a:rPr>
              <a:t>Adding rocket bodies, this number goes to </a:t>
            </a:r>
          </a:p>
          <a:p>
            <a:pPr algn="r"/>
            <a:r>
              <a:rPr lang="en-BR" sz="1600" b="1" dirty="0">
                <a:latin typeface="Avenir Book" panose="02000503020000020003" pitchFamily="2" charset="0"/>
              </a:rPr>
              <a:t>84% non-payload objects in </a:t>
            </a:r>
            <a:r>
              <a:rPr lang="en-BR" sz="1600" dirty="0">
                <a:latin typeface="Avenir Book" panose="02000503020000020003" pitchFamily="2" charset="0"/>
              </a:rPr>
              <a:t>orbit.</a:t>
            </a:r>
          </a:p>
        </p:txBody>
      </p:sp>
      <p:sp>
        <p:nvSpPr>
          <p:cNvPr id="10" name="TextBox 9">
            <a:extLst>
              <a:ext uri="{FF2B5EF4-FFF2-40B4-BE49-F238E27FC236}">
                <a16:creationId xmlns:a16="http://schemas.microsoft.com/office/drawing/2014/main" id="{48E8573C-6CCC-3C92-9413-574A34EBB511}"/>
              </a:ext>
            </a:extLst>
          </p:cNvPr>
          <p:cNvSpPr txBox="1"/>
          <p:nvPr/>
        </p:nvSpPr>
        <p:spPr>
          <a:xfrm>
            <a:off x="2015424" y="2933067"/>
            <a:ext cx="3005439" cy="338554"/>
          </a:xfrm>
          <a:prstGeom prst="rect">
            <a:avLst/>
          </a:prstGeom>
          <a:noFill/>
        </p:spPr>
        <p:txBody>
          <a:bodyPr wrap="none" rtlCol="0">
            <a:spAutoFit/>
          </a:bodyPr>
          <a:lstStyle/>
          <a:p>
            <a:pPr algn="r"/>
            <a:r>
              <a:rPr lang="en-BR" sz="1600" b="1" dirty="0">
                <a:latin typeface="Avenir Book" panose="02000503020000020003" pitchFamily="2" charset="0"/>
              </a:rPr>
              <a:t>Payloads are only 564 objects</a:t>
            </a:r>
          </a:p>
        </p:txBody>
      </p:sp>
      <p:sp>
        <p:nvSpPr>
          <p:cNvPr id="11" name="TextBox 10">
            <a:extLst>
              <a:ext uri="{FF2B5EF4-FFF2-40B4-BE49-F238E27FC236}">
                <a16:creationId xmlns:a16="http://schemas.microsoft.com/office/drawing/2014/main" id="{4B97FD38-4139-F65C-3716-32D34167A09B}"/>
              </a:ext>
            </a:extLst>
          </p:cNvPr>
          <p:cNvSpPr txBox="1"/>
          <p:nvPr/>
        </p:nvSpPr>
        <p:spPr>
          <a:xfrm>
            <a:off x="263856" y="4464067"/>
            <a:ext cx="4938661" cy="830997"/>
          </a:xfrm>
          <a:prstGeom prst="rect">
            <a:avLst/>
          </a:prstGeom>
          <a:noFill/>
        </p:spPr>
        <p:txBody>
          <a:bodyPr wrap="none" rtlCol="0">
            <a:spAutoFit/>
          </a:bodyPr>
          <a:lstStyle/>
          <a:p>
            <a:pPr algn="r"/>
            <a:r>
              <a:rPr lang="en-BR" sz="1600" dirty="0">
                <a:latin typeface="Avenir Book" panose="02000503020000020003" pitchFamily="2" charset="0"/>
              </a:rPr>
              <a:t>In higher orbits (</a:t>
            </a:r>
            <a:r>
              <a:rPr lang="en-BR" sz="1600" b="1" dirty="0">
                <a:latin typeface="Avenir Book" panose="02000503020000020003" pitchFamily="2" charset="0"/>
              </a:rPr>
              <a:t>GEO</a:t>
            </a:r>
            <a:r>
              <a:rPr lang="en-BR" sz="1600" dirty="0">
                <a:latin typeface="Avenir Book" panose="02000503020000020003" pitchFamily="2" charset="0"/>
              </a:rPr>
              <a:t> and </a:t>
            </a:r>
            <a:r>
              <a:rPr lang="en-BR" sz="1600" b="1" dirty="0">
                <a:latin typeface="Avenir Book" panose="02000503020000020003" pitchFamily="2" charset="0"/>
              </a:rPr>
              <a:t>HEO</a:t>
            </a:r>
            <a:r>
              <a:rPr lang="en-BR" sz="1600" dirty="0">
                <a:latin typeface="Avenir Book" panose="02000503020000020003" pitchFamily="2" charset="0"/>
              </a:rPr>
              <a:t>), </a:t>
            </a:r>
          </a:p>
          <a:p>
            <a:pPr algn="r"/>
            <a:r>
              <a:rPr lang="en-BR" sz="1600" dirty="0">
                <a:latin typeface="Avenir Book" panose="02000503020000020003" pitchFamily="2" charset="0"/>
              </a:rPr>
              <a:t>the number of objects in smaller, </a:t>
            </a:r>
          </a:p>
          <a:p>
            <a:pPr algn="r"/>
            <a:r>
              <a:rPr lang="en-BR" sz="1600" dirty="0">
                <a:latin typeface="Avenir Book" panose="02000503020000020003" pitchFamily="2" charset="0"/>
              </a:rPr>
              <a:t>and number of non-payload objects are also smaller.</a:t>
            </a:r>
          </a:p>
        </p:txBody>
      </p:sp>
      <p:pic>
        <p:nvPicPr>
          <p:cNvPr id="13" name="Picture 12">
            <a:extLst>
              <a:ext uri="{FF2B5EF4-FFF2-40B4-BE49-F238E27FC236}">
                <a16:creationId xmlns:a16="http://schemas.microsoft.com/office/drawing/2014/main" id="{828F2BF6-2A03-11F8-B693-80EA0B07B0A0}"/>
              </a:ext>
            </a:extLst>
          </p:cNvPr>
          <p:cNvPicPr>
            <a:picLocks noChangeAspect="1"/>
          </p:cNvPicPr>
          <p:nvPr/>
        </p:nvPicPr>
        <p:blipFill>
          <a:blip r:embed="rId3"/>
          <a:stretch>
            <a:fillRect/>
          </a:stretch>
        </p:blipFill>
        <p:spPr>
          <a:xfrm>
            <a:off x="5365558" y="255521"/>
            <a:ext cx="6562586" cy="6346958"/>
          </a:xfrm>
          <a:prstGeom prst="rect">
            <a:avLst/>
          </a:prstGeom>
        </p:spPr>
      </p:pic>
    </p:spTree>
    <p:extLst>
      <p:ext uri="{BB962C8B-B14F-4D97-AF65-F5344CB8AC3E}">
        <p14:creationId xmlns:p14="http://schemas.microsoft.com/office/powerpoint/2010/main" val="199200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43679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F70E6A4-753E-8305-F582-31A3FD86FEB4}"/>
              </a:ext>
            </a:extLst>
          </p:cNvPr>
          <p:cNvSpPr txBox="1"/>
          <p:nvPr/>
        </p:nvSpPr>
        <p:spPr>
          <a:xfrm>
            <a:off x="321558" y="826639"/>
            <a:ext cx="4383572" cy="738664"/>
          </a:xfrm>
          <a:prstGeom prst="rect">
            <a:avLst/>
          </a:prstGeom>
          <a:noFill/>
        </p:spPr>
        <p:txBody>
          <a:bodyPr wrap="none" rtlCol="0">
            <a:spAutoFit/>
          </a:bodyPr>
          <a:lstStyle/>
          <a:p>
            <a:r>
              <a:rPr lang="en-BR" sz="2400" b="1" dirty="0">
                <a:latin typeface="Avenir Book" panose="02000503020000020003" pitchFamily="2" charset="0"/>
              </a:rPr>
              <a:t>Object RCS matters…</a:t>
            </a:r>
          </a:p>
          <a:p>
            <a:r>
              <a:rPr lang="en-BR" dirty="0">
                <a:latin typeface="Avenir Book" panose="02000503020000020003" pitchFamily="2" charset="0"/>
              </a:rPr>
              <a:t>… to evaluate radar signature of objects.</a:t>
            </a:r>
          </a:p>
        </p:txBody>
      </p:sp>
      <p:sp>
        <p:nvSpPr>
          <p:cNvPr id="7" name="TextBox 6">
            <a:extLst>
              <a:ext uri="{FF2B5EF4-FFF2-40B4-BE49-F238E27FC236}">
                <a16:creationId xmlns:a16="http://schemas.microsoft.com/office/drawing/2014/main" id="{20F4DD0E-3092-20E8-C629-8E6C6106C5F7}"/>
              </a:ext>
            </a:extLst>
          </p:cNvPr>
          <p:cNvSpPr txBox="1"/>
          <p:nvPr/>
        </p:nvSpPr>
        <p:spPr>
          <a:xfrm>
            <a:off x="321568" y="1787326"/>
            <a:ext cx="5527193" cy="2308324"/>
          </a:xfrm>
          <a:prstGeom prst="rect">
            <a:avLst/>
          </a:prstGeom>
          <a:noFill/>
        </p:spPr>
        <p:txBody>
          <a:bodyPr wrap="square" rtlCol="0">
            <a:spAutoFit/>
          </a:bodyPr>
          <a:lstStyle/>
          <a:p>
            <a:r>
              <a:rPr lang="en-BR" b="1" dirty="0">
                <a:latin typeface="Avenir Next Condensed" panose="020B0506020202020204" pitchFamily="34" charset="0"/>
              </a:rPr>
              <a:t>RCS (Radar Cross Section) </a:t>
            </a:r>
            <a:r>
              <a:rPr lang="en-BR" dirty="0">
                <a:latin typeface="Avenir Next Condensed" panose="020B0506020202020204" pitchFamily="34" charset="0"/>
              </a:rPr>
              <a:t>measurements are essential for </a:t>
            </a:r>
            <a:r>
              <a:rPr lang="en-BR" b="1" dirty="0">
                <a:latin typeface="Avenir Next Condensed" panose="020B0506020202020204" pitchFamily="34" charset="0"/>
              </a:rPr>
              <a:t>evaluating and minimizing the radar signature of objects </a:t>
            </a:r>
            <a:r>
              <a:rPr lang="en-BR" dirty="0">
                <a:latin typeface="Avenir Next Condensed" panose="020B0506020202020204" pitchFamily="34" charset="0"/>
              </a:rPr>
              <a:t>where low observability is required.</a:t>
            </a:r>
          </a:p>
          <a:p>
            <a:endParaRPr lang="en-BR" dirty="0">
              <a:latin typeface="Avenir Next Condensed" panose="020B0506020202020204" pitchFamily="34" charset="0"/>
            </a:endParaRPr>
          </a:p>
          <a:p>
            <a:r>
              <a:rPr lang="en-BR" dirty="0">
                <a:latin typeface="Avenir Next Condensed" panose="020B0506020202020204" pitchFamily="34" charset="0"/>
              </a:rPr>
              <a:t>A higher RCS means t</a:t>
            </a:r>
            <a:r>
              <a:rPr lang="en-US" dirty="0">
                <a:latin typeface="Avenir Next Condensed" panose="020B0506020202020204" pitchFamily="34" charset="0"/>
              </a:rPr>
              <a:t>he</a:t>
            </a:r>
            <a:r>
              <a:rPr lang="en-BR" dirty="0">
                <a:latin typeface="Avenir Next Condensed" panose="020B0506020202020204" pitchFamily="34" charset="0"/>
              </a:rPr>
              <a:t> object appears larger to radar systems, making it easier to detect and track). RCS measurements provide information that helps </a:t>
            </a:r>
            <a:r>
              <a:rPr lang="en-BR" b="1" dirty="0">
                <a:latin typeface="Avenir Next Condensed" panose="020B0506020202020204" pitchFamily="34" charset="0"/>
              </a:rPr>
              <a:t>estimate the physical size and shape</a:t>
            </a:r>
            <a:r>
              <a:rPr lang="en-BR" dirty="0">
                <a:latin typeface="Avenir Next Condensed" panose="020B0506020202020204" pitchFamily="34" charset="0"/>
              </a:rPr>
              <a:t> of objects.</a:t>
            </a:r>
          </a:p>
        </p:txBody>
      </p:sp>
      <p:sp>
        <p:nvSpPr>
          <p:cNvPr id="9" name="TextBox 8">
            <a:extLst>
              <a:ext uri="{FF2B5EF4-FFF2-40B4-BE49-F238E27FC236}">
                <a16:creationId xmlns:a16="http://schemas.microsoft.com/office/drawing/2014/main" id="{20715B3B-B2E1-4DF0-B6A8-8D48DDE63184}"/>
              </a:ext>
            </a:extLst>
          </p:cNvPr>
          <p:cNvSpPr txBox="1"/>
          <p:nvPr/>
        </p:nvSpPr>
        <p:spPr>
          <a:xfrm>
            <a:off x="6343240" y="826639"/>
            <a:ext cx="3276859" cy="461665"/>
          </a:xfrm>
          <a:prstGeom prst="rect">
            <a:avLst/>
          </a:prstGeom>
          <a:noFill/>
        </p:spPr>
        <p:txBody>
          <a:bodyPr wrap="none" rtlCol="0">
            <a:spAutoFit/>
          </a:bodyPr>
          <a:lstStyle/>
          <a:p>
            <a:r>
              <a:rPr lang="en-BR" sz="2400" b="1" dirty="0">
                <a:latin typeface="Avenir Book" panose="02000503020000020003" pitchFamily="2" charset="0"/>
              </a:rPr>
              <a:t>Why RCS is important</a:t>
            </a:r>
            <a:endParaRPr lang="en-BR" dirty="0">
              <a:latin typeface="Avenir Book" panose="02000503020000020003" pitchFamily="2" charset="0"/>
            </a:endParaRPr>
          </a:p>
        </p:txBody>
      </p:sp>
      <p:sp>
        <p:nvSpPr>
          <p:cNvPr id="11" name="TextBox 10">
            <a:extLst>
              <a:ext uri="{FF2B5EF4-FFF2-40B4-BE49-F238E27FC236}">
                <a16:creationId xmlns:a16="http://schemas.microsoft.com/office/drawing/2014/main" id="{9A191DB6-B089-E060-BCA8-8E3A77F9B52F}"/>
              </a:ext>
            </a:extLst>
          </p:cNvPr>
          <p:cNvSpPr txBox="1"/>
          <p:nvPr/>
        </p:nvSpPr>
        <p:spPr>
          <a:xfrm>
            <a:off x="6343240" y="1712346"/>
            <a:ext cx="5477344" cy="2062103"/>
          </a:xfrm>
          <a:prstGeom prst="rect">
            <a:avLst/>
          </a:prstGeom>
          <a:noFill/>
        </p:spPr>
        <p:txBody>
          <a:bodyPr wrap="square" rtlCol="0">
            <a:spAutoFit/>
          </a:bodyPr>
          <a:lstStyle/>
          <a:p>
            <a:pPr>
              <a:spcBef>
                <a:spcPts val="600"/>
              </a:spcBef>
            </a:pPr>
            <a:r>
              <a:rPr lang="pt-BR" dirty="0">
                <a:latin typeface="Avenir Next Condensed" panose="020B0506020202020204" pitchFamily="34" charset="0"/>
              </a:rPr>
              <a:t>In LEO, </a:t>
            </a:r>
            <a:r>
              <a:rPr lang="pt-BR" dirty="0" err="1">
                <a:latin typeface="Avenir Next Condensed" panose="020B0506020202020204" pitchFamily="34" charset="0"/>
              </a:rPr>
              <a:t>with</a:t>
            </a:r>
            <a:r>
              <a:rPr lang="pt-BR" dirty="0">
                <a:latin typeface="Avenir Next Condensed" panose="020B0506020202020204" pitchFamily="34" charset="0"/>
              </a:rPr>
              <a:t> </a:t>
            </a:r>
            <a:r>
              <a:rPr lang="pt-BR" dirty="0" err="1">
                <a:latin typeface="Avenir Next Condensed" panose="020B0506020202020204" pitchFamily="34" charset="0"/>
              </a:rPr>
              <a:t>about</a:t>
            </a:r>
            <a:r>
              <a:rPr lang="pt-BR" dirty="0">
                <a:latin typeface="Avenir Next Condensed" panose="020B0506020202020204" pitchFamily="34" charset="0"/>
              </a:rPr>
              <a:t> 25K </a:t>
            </a:r>
            <a:r>
              <a:rPr lang="pt-BR" dirty="0" err="1">
                <a:latin typeface="Avenir Next Condensed" panose="020B0506020202020204" pitchFamily="34" charset="0"/>
              </a:rPr>
              <a:t>objects</a:t>
            </a:r>
            <a:r>
              <a:rPr lang="pt-BR" dirty="0">
                <a:latin typeface="Avenir Next Condensed" panose="020B0506020202020204" pitchFamily="34" charset="0"/>
              </a:rPr>
              <a:t> in </a:t>
            </a:r>
            <a:r>
              <a:rPr lang="pt-BR" dirty="0" err="1">
                <a:latin typeface="Avenir Next Condensed" panose="020B0506020202020204" pitchFamily="34" charset="0"/>
              </a:rPr>
              <a:t>orbit</a:t>
            </a:r>
            <a:r>
              <a:rPr lang="pt-BR" dirty="0">
                <a:latin typeface="Avenir Next Condensed" panose="020B0506020202020204" pitchFamily="34" charset="0"/>
              </a:rPr>
              <a:t> (45% </a:t>
            </a:r>
            <a:r>
              <a:rPr lang="pt-BR" dirty="0" err="1">
                <a:latin typeface="Avenir Next Condensed" panose="020B0506020202020204" pitchFamily="34" charset="0"/>
              </a:rPr>
              <a:t>of</a:t>
            </a:r>
            <a:r>
              <a:rPr lang="pt-BR" dirty="0">
                <a:latin typeface="Avenir Next Condensed" panose="020B0506020202020204" pitchFamily="34" charset="0"/>
              </a:rPr>
              <a:t> </a:t>
            </a:r>
            <a:r>
              <a:rPr lang="pt-BR" dirty="0" err="1">
                <a:latin typeface="Avenir Next Condensed" panose="020B0506020202020204" pitchFamily="34" charset="0"/>
              </a:rPr>
              <a:t>these</a:t>
            </a:r>
            <a:r>
              <a:rPr lang="pt-BR" dirty="0">
                <a:latin typeface="Avenir Next Condensed" panose="020B0506020202020204" pitchFamily="34" charset="0"/>
              </a:rPr>
              <a:t> are </a:t>
            </a:r>
            <a:r>
              <a:rPr lang="pt-BR" dirty="0" err="1">
                <a:latin typeface="Avenir Next Condensed" panose="020B0506020202020204" pitchFamily="34" charset="0"/>
              </a:rPr>
              <a:t>debris</a:t>
            </a:r>
            <a:r>
              <a:rPr lang="pt-BR" dirty="0">
                <a:latin typeface="Avenir Next Condensed" panose="020B0506020202020204" pitchFamily="34" charset="0"/>
              </a:rPr>
              <a:t> </a:t>
            </a:r>
            <a:r>
              <a:rPr lang="pt-BR" dirty="0" err="1">
                <a:latin typeface="Avenir Next Condensed" panose="020B0506020202020204" pitchFamily="34" charset="0"/>
              </a:rPr>
              <a:t>and</a:t>
            </a:r>
            <a:r>
              <a:rPr lang="pt-BR" dirty="0">
                <a:latin typeface="Avenir Next Condensed" panose="020B0506020202020204" pitchFamily="34" charset="0"/>
              </a:rPr>
              <a:t> </a:t>
            </a:r>
            <a:r>
              <a:rPr lang="pt-BR" dirty="0" err="1">
                <a:latin typeface="Avenir Next Condensed" panose="020B0506020202020204" pitchFamily="34" charset="0"/>
              </a:rPr>
              <a:t>rocket</a:t>
            </a:r>
            <a:r>
              <a:rPr lang="pt-BR" dirty="0">
                <a:latin typeface="Avenir Next Condensed" panose="020B0506020202020204" pitchFamily="34" charset="0"/>
              </a:rPr>
              <a:t> </a:t>
            </a:r>
            <a:r>
              <a:rPr lang="pt-BR" dirty="0" err="1">
                <a:latin typeface="Avenir Next Condensed" panose="020B0506020202020204" pitchFamily="34" charset="0"/>
              </a:rPr>
              <a:t>bodies</a:t>
            </a:r>
            <a:r>
              <a:rPr lang="pt-BR" dirty="0">
                <a:latin typeface="Avenir Next Condensed" panose="020B0506020202020204" pitchFamily="34" charset="0"/>
              </a:rPr>
              <a:t>) , RCS helps:</a:t>
            </a:r>
          </a:p>
          <a:p>
            <a:pPr marL="285750" indent="-285750">
              <a:spcBef>
                <a:spcPts val="600"/>
              </a:spcBef>
              <a:buFont typeface="Wingdings" pitchFamily="2" charset="2"/>
              <a:buChar char="ü"/>
            </a:pPr>
            <a:r>
              <a:rPr lang="pt-BR" dirty="0" err="1">
                <a:latin typeface="Avenir Next Condensed" panose="020B0506020202020204" pitchFamily="34" charset="0"/>
              </a:rPr>
              <a:t>Detection</a:t>
            </a:r>
            <a:r>
              <a:rPr lang="pt-BR" dirty="0">
                <a:latin typeface="Avenir Next Condensed" panose="020B0506020202020204" pitchFamily="34" charset="0"/>
              </a:rPr>
              <a:t> </a:t>
            </a:r>
            <a:r>
              <a:rPr lang="pt-BR" dirty="0" err="1">
                <a:latin typeface="Avenir Next Condensed" panose="020B0506020202020204" pitchFamily="34" charset="0"/>
              </a:rPr>
              <a:t>and</a:t>
            </a:r>
            <a:r>
              <a:rPr lang="pt-BR" dirty="0">
                <a:latin typeface="Avenir Next Condensed" panose="020B0506020202020204" pitchFamily="34" charset="0"/>
              </a:rPr>
              <a:t> tracking</a:t>
            </a:r>
          </a:p>
          <a:p>
            <a:pPr marL="285750" indent="-285750">
              <a:spcBef>
                <a:spcPts val="600"/>
              </a:spcBef>
              <a:buFont typeface="Wingdings" pitchFamily="2" charset="2"/>
              <a:buChar char="ü"/>
            </a:pPr>
            <a:r>
              <a:rPr lang="pt-BR" dirty="0">
                <a:latin typeface="Avenir Next Condensed" panose="020B0506020202020204" pitchFamily="34" charset="0"/>
              </a:rPr>
              <a:t>Space </a:t>
            </a:r>
            <a:r>
              <a:rPr lang="pt-BR" dirty="0" err="1">
                <a:latin typeface="Avenir Next Condensed" panose="020B0506020202020204" pitchFamily="34" charset="0"/>
              </a:rPr>
              <a:t>debris</a:t>
            </a:r>
            <a:r>
              <a:rPr lang="pt-BR" dirty="0">
                <a:latin typeface="Avenir Next Condensed" panose="020B0506020202020204" pitchFamily="34" charset="0"/>
              </a:rPr>
              <a:t> management</a:t>
            </a:r>
          </a:p>
          <a:p>
            <a:pPr marL="285750" indent="-285750">
              <a:spcBef>
                <a:spcPts val="600"/>
              </a:spcBef>
              <a:buFont typeface="Wingdings" pitchFamily="2" charset="2"/>
              <a:buChar char="ü"/>
            </a:pPr>
            <a:r>
              <a:rPr lang="pt-BR" dirty="0" err="1">
                <a:latin typeface="Avenir Next Condensed" panose="020B0506020202020204" pitchFamily="34" charset="0"/>
              </a:rPr>
              <a:t>Situational</a:t>
            </a:r>
            <a:r>
              <a:rPr lang="pt-BR" dirty="0">
                <a:latin typeface="Avenir Next Condensed" panose="020B0506020202020204" pitchFamily="34" charset="0"/>
              </a:rPr>
              <a:t> </a:t>
            </a:r>
            <a:r>
              <a:rPr lang="pt-BR" dirty="0" err="1">
                <a:latin typeface="Avenir Next Condensed" panose="020B0506020202020204" pitchFamily="34" charset="0"/>
              </a:rPr>
              <a:t>Awareness</a:t>
            </a:r>
            <a:endParaRPr lang="pt-BR" dirty="0">
              <a:latin typeface="Avenir Next Condensed" panose="020B0506020202020204" pitchFamily="34" charset="0"/>
            </a:endParaRPr>
          </a:p>
          <a:p>
            <a:pPr marL="285750" indent="-285750">
              <a:spcBef>
                <a:spcPts val="600"/>
              </a:spcBef>
              <a:buFont typeface="Wingdings" pitchFamily="2" charset="2"/>
              <a:buChar char="ü"/>
            </a:pPr>
            <a:r>
              <a:rPr lang="pt-BR" dirty="0" err="1">
                <a:latin typeface="Avenir Next Condensed" panose="020B0506020202020204" pitchFamily="34" charset="0"/>
              </a:rPr>
              <a:t>Collision</a:t>
            </a:r>
            <a:r>
              <a:rPr lang="pt-BR" dirty="0">
                <a:latin typeface="Avenir Next Condensed" panose="020B0506020202020204" pitchFamily="34" charset="0"/>
              </a:rPr>
              <a:t> Risk Assessment</a:t>
            </a:r>
            <a:endParaRPr lang="en-BR" dirty="0">
              <a:latin typeface="Avenir Next Condensed" panose="020B0506020202020204" pitchFamily="34" charset="0"/>
            </a:endParaRPr>
          </a:p>
        </p:txBody>
      </p:sp>
      <p:pic>
        <p:nvPicPr>
          <p:cNvPr id="12" name="Picture 11">
            <a:extLst>
              <a:ext uri="{FF2B5EF4-FFF2-40B4-BE49-F238E27FC236}">
                <a16:creationId xmlns:a16="http://schemas.microsoft.com/office/drawing/2014/main" id="{8135373E-0D36-8AC2-5A03-D67CE2ECF74C}"/>
              </a:ext>
            </a:extLst>
          </p:cNvPr>
          <p:cNvPicPr>
            <a:picLocks noChangeAspect="1"/>
          </p:cNvPicPr>
          <p:nvPr/>
        </p:nvPicPr>
        <p:blipFill>
          <a:blip r:embed="rId3"/>
          <a:stretch>
            <a:fillRect/>
          </a:stretch>
        </p:blipFill>
        <p:spPr>
          <a:xfrm>
            <a:off x="189316" y="4317673"/>
            <a:ext cx="5659445" cy="2040314"/>
          </a:xfrm>
          <a:prstGeom prst="rect">
            <a:avLst/>
          </a:prstGeom>
        </p:spPr>
      </p:pic>
      <p:pic>
        <p:nvPicPr>
          <p:cNvPr id="13" name="Picture 12">
            <a:extLst>
              <a:ext uri="{FF2B5EF4-FFF2-40B4-BE49-F238E27FC236}">
                <a16:creationId xmlns:a16="http://schemas.microsoft.com/office/drawing/2014/main" id="{39031465-C49D-A31B-A0DC-58BD2D9FF3EA}"/>
              </a:ext>
            </a:extLst>
          </p:cNvPr>
          <p:cNvPicPr>
            <a:picLocks noChangeAspect="1"/>
          </p:cNvPicPr>
          <p:nvPr/>
        </p:nvPicPr>
        <p:blipFill>
          <a:blip r:embed="rId4"/>
          <a:stretch>
            <a:fillRect/>
          </a:stretch>
        </p:blipFill>
        <p:spPr>
          <a:xfrm>
            <a:off x="6213039" y="4347399"/>
            <a:ext cx="5607531" cy="2029622"/>
          </a:xfrm>
          <a:prstGeom prst="rect">
            <a:avLst/>
          </a:prstGeom>
        </p:spPr>
      </p:pic>
    </p:spTree>
    <p:extLst>
      <p:ext uri="{BB962C8B-B14F-4D97-AF65-F5344CB8AC3E}">
        <p14:creationId xmlns:p14="http://schemas.microsoft.com/office/powerpoint/2010/main" val="1722116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A791B7-F41F-C689-F249-EAED01532698}"/>
              </a:ext>
            </a:extLst>
          </p:cNvPr>
          <p:cNvSpPr txBox="1"/>
          <p:nvPr/>
        </p:nvSpPr>
        <p:spPr>
          <a:xfrm>
            <a:off x="375314" y="518194"/>
            <a:ext cx="6100548" cy="553998"/>
          </a:xfrm>
          <a:prstGeom prst="rect">
            <a:avLst/>
          </a:prstGeom>
          <a:noFill/>
        </p:spPr>
        <p:txBody>
          <a:bodyPr wrap="square">
            <a:spAutoFit/>
          </a:bodyPr>
          <a:lstStyle/>
          <a:p>
            <a:r>
              <a:rPr lang="en-BR" sz="3000" b="1" dirty="0">
                <a:latin typeface="Avenir Book" panose="02000503020000020003" pitchFamily="2" charset="0"/>
              </a:rPr>
              <a:t>Kessler Syndrome</a:t>
            </a:r>
          </a:p>
        </p:txBody>
      </p:sp>
      <p:sp>
        <p:nvSpPr>
          <p:cNvPr id="4" name="TextBox 3">
            <a:extLst>
              <a:ext uri="{FF2B5EF4-FFF2-40B4-BE49-F238E27FC236}">
                <a16:creationId xmlns:a16="http://schemas.microsoft.com/office/drawing/2014/main" id="{26E201A9-8D78-F275-444D-BAB51990E815}"/>
              </a:ext>
            </a:extLst>
          </p:cNvPr>
          <p:cNvSpPr txBox="1"/>
          <p:nvPr/>
        </p:nvSpPr>
        <p:spPr>
          <a:xfrm>
            <a:off x="375313" y="1198355"/>
            <a:ext cx="11006919" cy="646331"/>
          </a:xfrm>
          <a:prstGeom prst="rect">
            <a:avLst/>
          </a:prstGeom>
          <a:noFill/>
        </p:spPr>
        <p:txBody>
          <a:bodyPr wrap="square" rtlCol="0">
            <a:spAutoFit/>
          </a:bodyPr>
          <a:lstStyle/>
          <a:p>
            <a:r>
              <a:rPr lang="en-BR" dirty="0"/>
              <a:t>Theoretical scenario of </a:t>
            </a:r>
            <a:r>
              <a:rPr lang="en-BR" b="1" dirty="0"/>
              <a:t>“collisional cascading” in Earth’s orbit</a:t>
            </a:r>
            <a:r>
              <a:rPr lang="en-BR" dirty="0"/>
              <a:t>, where the density of space debris reaches a critical point, causing collisions that generate even more debris in a chain reaction of impacts: Kessler’s effect</a:t>
            </a:r>
          </a:p>
        </p:txBody>
      </p:sp>
      <p:pic>
        <p:nvPicPr>
          <p:cNvPr id="3074" name="Picture 2" descr="Understanding the Space Debris Dilemma: The Kessler Syndrome - AMPLYFI">
            <a:extLst>
              <a:ext uri="{FF2B5EF4-FFF2-40B4-BE49-F238E27FC236}">
                <a16:creationId xmlns:a16="http://schemas.microsoft.com/office/drawing/2014/main" id="{48C106B3-559A-08ED-14AA-22BC36388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260" y="2112938"/>
            <a:ext cx="7983940" cy="3904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A8E0EC-6BAE-6797-5287-D3AF9255F872}"/>
              </a:ext>
            </a:extLst>
          </p:cNvPr>
          <p:cNvSpPr txBox="1"/>
          <p:nvPr/>
        </p:nvSpPr>
        <p:spPr>
          <a:xfrm>
            <a:off x="9694200" y="6519446"/>
            <a:ext cx="2497800" cy="338554"/>
          </a:xfrm>
          <a:prstGeom prst="rect">
            <a:avLst/>
          </a:prstGeom>
          <a:noFill/>
        </p:spPr>
        <p:txBody>
          <a:bodyPr wrap="none" rtlCol="0">
            <a:spAutoFit/>
          </a:bodyPr>
          <a:lstStyle/>
          <a:p>
            <a:r>
              <a:rPr lang="en-BR" sz="1600" dirty="0">
                <a:latin typeface="Avenir Next Condensed" panose="020B0506020202020204" pitchFamily="34" charset="0"/>
              </a:rPr>
              <a:t>Image source: amplyfi.com blog</a:t>
            </a:r>
          </a:p>
        </p:txBody>
      </p:sp>
      <p:sp>
        <p:nvSpPr>
          <p:cNvPr id="7" name="TextBox 6">
            <a:extLst>
              <a:ext uri="{FF2B5EF4-FFF2-40B4-BE49-F238E27FC236}">
                <a16:creationId xmlns:a16="http://schemas.microsoft.com/office/drawing/2014/main" id="{982AC020-0B70-B6A5-02C8-16BDFA10E24F}"/>
              </a:ext>
            </a:extLst>
          </p:cNvPr>
          <p:cNvSpPr txBox="1"/>
          <p:nvPr/>
        </p:nvSpPr>
        <p:spPr>
          <a:xfrm>
            <a:off x="375313" y="2495600"/>
            <a:ext cx="2984310" cy="3139321"/>
          </a:xfrm>
          <a:prstGeom prst="rect">
            <a:avLst/>
          </a:prstGeom>
          <a:noFill/>
        </p:spPr>
        <p:txBody>
          <a:bodyPr wrap="square" rtlCol="0">
            <a:spAutoFit/>
          </a:bodyPr>
          <a:lstStyle/>
          <a:p>
            <a:r>
              <a:rPr lang="en-BR" b="1" dirty="0"/>
              <a:t>Consequences:</a:t>
            </a:r>
          </a:p>
          <a:p>
            <a:endParaRPr lang="en-BR" dirty="0"/>
          </a:p>
          <a:p>
            <a:pPr marL="285750" indent="-285750">
              <a:buFontTx/>
              <a:buChar char="-"/>
            </a:pPr>
            <a:r>
              <a:rPr lang="en-BR" dirty="0"/>
              <a:t>Disruption of essential services (such as GPS, communication and Earth-observation)</a:t>
            </a:r>
          </a:p>
          <a:p>
            <a:pPr marL="285750" indent="-285750">
              <a:buFontTx/>
              <a:buChar char="-"/>
            </a:pPr>
            <a:endParaRPr lang="en-BR" dirty="0"/>
          </a:p>
          <a:p>
            <a:pPr marL="285750" indent="-285750">
              <a:buFontTx/>
              <a:buChar char="-"/>
            </a:pPr>
            <a:r>
              <a:rPr lang="en-BR" dirty="0"/>
              <a:t>Increased risk to human activity (such as future space missions and splaceflight activities).</a:t>
            </a:r>
          </a:p>
        </p:txBody>
      </p:sp>
    </p:spTree>
    <p:extLst>
      <p:ext uri="{BB962C8B-B14F-4D97-AF65-F5344CB8AC3E}">
        <p14:creationId xmlns:p14="http://schemas.microsoft.com/office/powerpoint/2010/main" val="1153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EB230-AD07-D887-3DFB-795DF944848B}"/>
              </a:ext>
            </a:extLst>
          </p:cNvPr>
          <p:cNvSpPr txBox="1"/>
          <p:nvPr/>
        </p:nvSpPr>
        <p:spPr>
          <a:xfrm>
            <a:off x="415688" y="283507"/>
            <a:ext cx="6100548" cy="553998"/>
          </a:xfrm>
          <a:prstGeom prst="rect">
            <a:avLst/>
          </a:prstGeom>
          <a:noFill/>
        </p:spPr>
        <p:txBody>
          <a:bodyPr wrap="square">
            <a:spAutoFit/>
          </a:bodyPr>
          <a:lstStyle/>
          <a:p>
            <a:r>
              <a:rPr lang="en-BR" sz="3000" b="1" dirty="0">
                <a:latin typeface="Avenir Book" panose="02000503020000020003" pitchFamily="2" charset="0"/>
              </a:rPr>
              <a:t>Orbital Collision Risk - Clustering</a:t>
            </a:r>
          </a:p>
        </p:txBody>
      </p:sp>
      <p:pic>
        <p:nvPicPr>
          <p:cNvPr id="3" name="Picture 2">
            <a:extLst>
              <a:ext uri="{FF2B5EF4-FFF2-40B4-BE49-F238E27FC236}">
                <a16:creationId xmlns:a16="http://schemas.microsoft.com/office/drawing/2014/main" id="{FF46EE38-3BCA-F43E-0471-31440683FEEB}"/>
              </a:ext>
            </a:extLst>
          </p:cNvPr>
          <p:cNvPicPr>
            <a:picLocks noChangeAspect="1"/>
          </p:cNvPicPr>
          <p:nvPr/>
        </p:nvPicPr>
        <p:blipFill>
          <a:blip r:embed="rId3"/>
          <a:stretch>
            <a:fillRect/>
          </a:stretch>
        </p:blipFill>
        <p:spPr>
          <a:xfrm>
            <a:off x="203579" y="1072192"/>
            <a:ext cx="6524767" cy="3233366"/>
          </a:xfrm>
          <a:prstGeom prst="rect">
            <a:avLst/>
          </a:prstGeom>
        </p:spPr>
      </p:pic>
      <p:pic>
        <p:nvPicPr>
          <p:cNvPr id="4" name="Picture 3">
            <a:extLst>
              <a:ext uri="{FF2B5EF4-FFF2-40B4-BE49-F238E27FC236}">
                <a16:creationId xmlns:a16="http://schemas.microsoft.com/office/drawing/2014/main" id="{464F4CE3-AD3D-EF8C-2EF4-53D98C83F013}"/>
              </a:ext>
            </a:extLst>
          </p:cNvPr>
          <p:cNvPicPr>
            <a:picLocks noChangeAspect="1"/>
          </p:cNvPicPr>
          <p:nvPr/>
        </p:nvPicPr>
        <p:blipFill>
          <a:blip r:embed="rId4"/>
          <a:stretch>
            <a:fillRect/>
          </a:stretch>
        </p:blipFill>
        <p:spPr>
          <a:xfrm>
            <a:off x="7465325" y="837505"/>
            <a:ext cx="4523096" cy="3425441"/>
          </a:xfrm>
          <a:prstGeom prst="rect">
            <a:avLst/>
          </a:prstGeom>
        </p:spPr>
      </p:pic>
      <p:graphicFrame>
        <p:nvGraphicFramePr>
          <p:cNvPr id="5" name="Table 4">
            <a:extLst>
              <a:ext uri="{FF2B5EF4-FFF2-40B4-BE49-F238E27FC236}">
                <a16:creationId xmlns:a16="http://schemas.microsoft.com/office/drawing/2014/main" id="{0E313577-D34B-2A46-7721-82A4D72DD2AD}"/>
              </a:ext>
            </a:extLst>
          </p:cNvPr>
          <p:cNvGraphicFramePr>
            <a:graphicFrameLocks noGrp="1"/>
          </p:cNvGraphicFramePr>
          <p:nvPr>
            <p:extLst>
              <p:ext uri="{D42A27DB-BD31-4B8C-83A1-F6EECF244321}">
                <p14:modId xmlns:p14="http://schemas.microsoft.com/office/powerpoint/2010/main" val="1685143458"/>
              </p:ext>
            </p:extLst>
          </p:nvPr>
        </p:nvGraphicFramePr>
        <p:xfrm>
          <a:off x="6837528" y="4353635"/>
          <a:ext cx="5150892" cy="2323279"/>
        </p:xfrm>
        <a:graphic>
          <a:graphicData uri="http://schemas.openxmlformats.org/drawingml/2006/table">
            <a:tbl>
              <a:tblPr firstRow="1" bandRow="1">
                <a:tableStyleId>{073A0DAA-6AF3-43AB-8588-CEC1D06C72B9}</a:tableStyleId>
              </a:tblPr>
              <a:tblGrid>
                <a:gridCol w="1287723">
                  <a:extLst>
                    <a:ext uri="{9D8B030D-6E8A-4147-A177-3AD203B41FA5}">
                      <a16:colId xmlns:a16="http://schemas.microsoft.com/office/drawing/2014/main" val="2289922737"/>
                    </a:ext>
                  </a:extLst>
                </a:gridCol>
                <a:gridCol w="1287723">
                  <a:extLst>
                    <a:ext uri="{9D8B030D-6E8A-4147-A177-3AD203B41FA5}">
                      <a16:colId xmlns:a16="http://schemas.microsoft.com/office/drawing/2014/main" val="1317965686"/>
                    </a:ext>
                  </a:extLst>
                </a:gridCol>
                <a:gridCol w="1287723">
                  <a:extLst>
                    <a:ext uri="{9D8B030D-6E8A-4147-A177-3AD203B41FA5}">
                      <a16:colId xmlns:a16="http://schemas.microsoft.com/office/drawing/2014/main" val="1269298386"/>
                    </a:ext>
                  </a:extLst>
                </a:gridCol>
                <a:gridCol w="1287723">
                  <a:extLst>
                    <a:ext uri="{9D8B030D-6E8A-4147-A177-3AD203B41FA5}">
                      <a16:colId xmlns:a16="http://schemas.microsoft.com/office/drawing/2014/main" val="2870283103"/>
                    </a:ext>
                  </a:extLst>
                </a:gridCol>
              </a:tblGrid>
              <a:tr h="331897">
                <a:tc>
                  <a:txBody>
                    <a:bodyPr/>
                    <a:lstStyle/>
                    <a:p>
                      <a:pPr algn="ctr"/>
                      <a:endParaRPr lang="en-BR" sz="1400" dirty="0">
                        <a:latin typeface="Avenir Next Condensed" panose="020B0506020202020204" pitchFamily="34" charset="0"/>
                      </a:endParaRPr>
                    </a:p>
                  </a:txBody>
                  <a:tcPr anchor="ctr"/>
                </a:tc>
                <a:tc>
                  <a:txBody>
                    <a:bodyPr/>
                    <a:lstStyle/>
                    <a:p>
                      <a:pPr algn="ctr"/>
                      <a:r>
                        <a:rPr lang="en-BR" sz="1400" dirty="0">
                          <a:latin typeface="Avenir Next Condensed" panose="020B0506020202020204" pitchFamily="34" charset="0"/>
                        </a:rPr>
                        <a:t>HIGH</a:t>
                      </a:r>
                    </a:p>
                  </a:txBody>
                  <a:tcPr anchor="ctr"/>
                </a:tc>
                <a:tc>
                  <a:txBody>
                    <a:bodyPr/>
                    <a:lstStyle/>
                    <a:p>
                      <a:pPr algn="ctr"/>
                      <a:r>
                        <a:rPr lang="en-BR" sz="1400" dirty="0">
                          <a:latin typeface="Avenir Next Condensed" panose="020B0506020202020204" pitchFamily="34" charset="0"/>
                        </a:rPr>
                        <a:t>MEDIUM</a:t>
                      </a:r>
                    </a:p>
                  </a:txBody>
                  <a:tcPr anchor="ctr"/>
                </a:tc>
                <a:tc>
                  <a:txBody>
                    <a:bodyPr/>
                    <a:lstStyle/>
                    <a:p>
                      <a:pPr algn="ctr"/>
                      <a:r>
                        <a:rPr lang="en-BR" sz="1400" dirty="0">
                          <a:latin typeface="Avenir Next Condensed" panose="020B0506020202020204" pitchFamily="34" charset="0"/>
                        </a:rPr>
                        <a:t>LOW</a:t>
                      </a:r>
                    </a:p>
                  </a:txBody>
                  <a:tcPr anchor="ctr"/>
                </a:tc>
                <a:extLst>
                  <a:ext uri="{0D108BD9-81ED-4DB2-BD59-A6C34878D82A}">
                    <a16:rowId xmlns:a16="http://schemas.microsoft.com/office/drawing/2014/main" val="606351846"/>
                  </a:ext>
                </a:extLst>
              </a:tr>
              <a:tr h="331897">
                <a:tc>
                  <a:txBody>
                    <a:bodyPr/>
                    <a:lstStyle/>
                    <a:p>
                      <a:pPr algn="ctr"/>
                      <a:r>
                        <a:rPr lang="en-BR" sz="1400" dirty="0">
                          <a:latin typeface="Avenir Next Condensed" panose="020B0506020202020204" pitchFamily="34" charset="0"/>
                        </a:rPr>
                        <a:t>LEO</a:t>
                      </a:r>
                    </a:p>
                  </a:txBody>
                  <a:tcPr anchor="ctr"/>
                </a:tc>
                <a:tc>
                  <a:txBody>
                    <a:bodyPr/>
                    <a:lstStyle/>
                    <a:p>
                      <a:pPr algn="ctr"/>
                      <a:r>
                        <a:rPr lang="en-BR" sz="1400" dirty="0">
                          <a:latin typeface="Avenir Next Condensed" panose="020B0506020202020204" pitchFamily="34" charset="0"/>
                        </a:rPr>
                        <a:t>14870</a:t>
                      </a:r>
                    </a:p>
                  </a:txBody>
                  <a:tcPr anchor="ctr"/>
                </a:tc>
                <a:tc>
                  <a:txBody>
                    <a:bodyPr/>
                    <a:lstStyle/>
                    <a:p>
                      <a:pPr algn="ctr"/>
                      <a:r>
                        <a:rPr lang="en-BR" sz="1400" dirty="0">
                          <a:latin typeface="Avenir Next Condensed" panose="020B0506020202020204" pitchFamily="34" charset="0"/>
                        </a:rPr>
                        <a:t>9953</a:t>
                      </a:r>
                    </a:p>
                  </a:txBody>
                  <a:tcPr anchor="ctr"/>
                </a:tc>
                <a:tc>
                  <a:txBody>
                    <a:bodyPr/>
                    <a:lstStyle/>
                    <a:p>
                      <a:pPr algn="ctr"/>
                      <a:r>
                        <a:rPr lang="en-BR" sz="1400" dirty="0">
                          <a:latin typeface="Avenir Next Condensed" panose="020B0506020202020204" pitchFamily="34" charset="0"/>
                        </a:rPr>
                        <a:t>3</a:t>
                      </a:r>
                    </a:p>
                  </a:txBody>
                  <a:tcPr anchor="ctr"/>
                </a:tc>
                <a:extLst>
                  <a:ext uri="{0D108BD9-81ED-4DB2-BD59-A6C34878D82A}">
                    <a16:rowId xmlns:a16="http://schemas.microsoft.com/office/drawing/2014/main" val="1318927804"/>
                  </a:ext>
                </a:extLst>
              </a:tr>
              <a:tr h="331897">
                <a:tc>
                  <a:txBody>
                    <a:bodyPr/>
                    <a:lstStyle/>
                    <a:p>
                      <a:pPr algn="ctr"/>
                      <a:r>
                        <a:rPr lang="en-BR" sz="1400" dirty="0">
                          <a:latin typeface="Avenir Next Condensed" panose="020B0506020202020204" pitchFamily="34" charset="0"/>
                        </a:rPr>
                        <a:t>MEO</a:t>
                      </a:r>
                    </a:p>
                  </a:txBody>
                  <a:tcPr anchor="ctr"/>
                </a:tc>
                <a:tc>
                  <a:txBody>
                    <a:bodyPr/>
                    <a:lstStyle/>
                    <a:p>
                      <a:pPr algn="ctr"/>
                      <a:r>
                        <a:rPr lang="en-BR" sz="1400" dirty="0">
                          <a:latin typeface="Avenir Next Condensed" panose="020B0506020202020204" pitchFamily="34" charset="0"/>
                        </a:rPr>
                        <a:t>2351</a:t>
                      </a:r>
                    </a:p>
                  </a:txBody>
                  <a:tcPr anchor="ctr"/>
                </a:tc>
                <a:tc>
                  <a:txBody>
                    <a:bodyPr/>
                    <a:lstStyle/>
                    <a:p>
                      <a:pPr algn="ctr"/>
                      <a:r>
                        <a:rPr lang="en-BR" sz="1400" dirty="0">
                          <a:latin typeface="Avenir Next Condensed" panose="020B0506020202020204" pitchFamily="34" charset="0"/>
                        </a:rPr>
                        <a:t>843</a:t>
                      </a:r>
                    </a:p>
                  </a:txBody>
                  <a:tcPr anchor="ctr"/>
                </a:tc>
                <a:tc>
                  <a:txBody>
                    <a:bodyPr/>
                    <a:lstStyle/>
                    <a:p>
                      <a:pPr algn="ctr"/>
                      <a:r>
                        <a:rPr lang="en-BR" sz="1400" dirty="0">
                          <a:latin typeface="Avenir Next Condensed" panose="020B0506020202020204" pitchFamily="34" charset="0"/>
                        </a:rPr>
                        <a:t>43</a:t>
                      </a:r>
                    </a:p>
                  </a:txBody>
                  <a:tcPr anchor="ctr"/>
                </a:tc>
                <a:extLst>
                  <a:ext uri="{0D108BD9-81ED-4DB2-BD59-A6C34878D82A}">
                    <a16:rowId xmlns:a16="http://schemas.microsoft.com/office/drawing/2014/main" val="3638866490"/>
                  </a:ext>
                </a:extLst>
              </a:tr>
              <a:tr h="331897">
                <a:tc>
                  <a:txBody>
                    <a:bodyPr/>
                    <a:lstStyle/>
                    <a:p>
                      <a:pPr algn="ctr"/>
                      <a:r>
                        <a:rPr lang="en-BR" sz="1400" dirty="0">
                          <a:latin typeface="Avenir Next Condensed" panose="020B0506020202020204" pitchFamily="34" charset="0"/>
                        </a:rPr>
                        <a:t>GEO</a:t>
                      </a:r>
                    </a:p>
                  </a:txBody>
                  <a:tcPr anchor="ctr"/>
                </a:tc>
                <a:tc>
                  <a:txBody>
                    <a:bodyPr/>
                    <a:lstStyle/>
                    <a:p>
                      <a:pPr algn="ctr"/>
                      <a:r>
                        <a:rPr lang="en-BR" sz="1400" dirty="0">
                          <a:latin typeface="Avenir Next Condensed" panose="020B0506020202020204" pitchFamily="34" charset="0"/>
                        </a:rPr>
                        <a:t>1282</a:t>
                      </a:r>
                    </a:p>
                  </a:txBody>
                  <a:tcPr anchor="ctr"/>
                </a:tc>
                <a:tc>
                  <a:txBody>
                    <a:bodyPr/>
                    <a:lstStyle/>
                    <a:p>
                      <a:pPr algn="ctr"/>
                      <a:r>
                        <a:rPr lang="en-BR" sz="1400" dirty="0">
                          <a:latin typeface="Avenir Next Condensed" panose="020B0506020202020204" pitchFamily="34" charset="0"/>
                        </a:rPr>
                        <a:t>12</a:t>
                      </a:r>
                    </a:p>
                  </a:txBody>
                  <a:tcPr anchor="ctr"/>
                </a:tc>
                <a:tc>
                  <a:txBody>
                    <a:bodyPr/>
                    <a:lstStyle/>
                    <a:p>
                      <a:pPr algn="ctr"/>
                      <a:r>
                        <a:rPr lang="en-BR" sz="1400" dirty="0">
                          <a:latin typeface="Avenir Next Condensed" panose="020B0506020202020204" pitchFamily="34" charset="0"/>
                        </a:rPr>
                        <a:t>9</a:t>
                      </a:r>
                    </a:p>
                  </a:txBody>
                  <a:tcPr anchor="ctr"/>
                </a:tc>
                <a:extLst>
                  <a:ext uri="{0D108BD9-81ED-4DB2-BD59-A6C34878D82A}">
                    <a16:rowId xmlns:a16="http://schemas.microsoft.com/office/drawing/2014/main" val="1659112422"/>
                  </a:ext>
                </a:extLst>
              </a:tr>
              <a:tr h="331897">
                <a:tc>
                  <a:txBody>
                    <a:bodyPr/>
                    <a:lstStyle/>
                    <a:p>
                      <a:pPr algn="ctr"/>
                      <a:r>
                        <a:rPr lang="en-BR" sz="1400" dirty="0">
                          <a:latin typeface="Avenir Next Condensed" panose="020B0506020202020204" pitchFamily="34" charset="0"/>
                        </a:rPr>
                        <a:t>HEO</a:t>
                      </a:r>
                    </a:p>
                  </a:txBody>
                  <a:tcPr anchor="ctr"/>
                </a:tc>
                <a:tc>
                  <a:txBody>
                    <a:bodyPr/>
                    <a:lstStyle/>
                    <a:p>
                      <a:pPr algn="ctr"/>
                      <a:r>
                        <a:rPr lang="en-BR" sz="1400" dirty="0">
                          <a:latin typeface="Avenir Next Condensed" panose="020B0506020202020204" pitchFamily="34" charset="0"/>
                        </a:rPr>
                        <a:t>255</a:t>
                      </a:r>
                    </a:p>
                  </a:txBody>
                  <a:tcPr anchor="ctr"/>
                </a:tc>
                <a:tc>
                  <a:txBody>
                    <a:bodyPr/>
                    <a:lstStyle/>
                    <a:p>
                      <a:pPr algn="ctr"/>
                      <a:r>
                        <a:rPr lang="en-BR" sz="1400" dirty="0">
                          <a:latin typeface="Avenir Next Condensed" panose="020B0506020202020204" pitchFamily="34" charset="0"/>
                        </a:rPr>
                        <a:t>10</a:t>
                      </a:r>
                    </a:p>
                  </a:txBody>
                  <a:tcPr anchor="ctr"/>
                </a:tc>
                <a:tc>
                  <a:txBody>
                    <a:bodyPr/>
                    <a:lstStyle/>
                    <a:p>
                      <a:pPr algn="ctr"/>
                      <a:r>
                        <a:rPr lang="en-BR" sz="1400" dirty="0">
                          <a:latin typeface="Avenir Next Condensed" panose="020B0506020202020204" pitchFamily="34" charset="0"/>
                        </a:rPr>
                        <a:t>59</a:t>
                      </a:r>
                    </a:p>
                  </a:txBody>
                  <a:tcPr anchor="ctr"/>
                </a:tc>
                <a:extLst>
                  <a:ext uri="{0D108BD9-81ED-4DB2-BD59-A6C34878D82A}">
                    <a16:rowId xmlns:a16="http://schemas.microsoft.com/office/drawing/2014/main" val="3255195819"/>
                  </a:ext>
                </a:extLst>
              </a:tr>
              <a:tr h="331897">
                <a:tc>
                  <a:txBody>
                    <a:bodyPr/>
                    <a:lstStyle/>
                    <a:p>
                      <a:pPr algn="ctr"/>
                      <a:r>
                        <a:rPr lang="en-BR" sz="1400" dirty="0">
                          <a:latin typeface="Avenir Next Condensed" panose="020B0506020202020204" pitchFamily="34" charset="0"/>
                        </a:rPr>
                        <a:t>Unknown</a:t>
                      </a:r>
                    </a:p>
                  </a:txBody>
                  <a:tcPr anchor="ctr"/>
                </a:tc>
                <a:tc>
                  <a:txBody>
                    <a:bodyPr/>
                    <a:lstStyle/>
                    <a:p>
                      <a:pPr algn="ctr"/>
                      <a:r>
                        <a:rPr lang="en-BR" sz="1400" dirty="0">
                          <a:latin typeface="Avenir Next Condensed" panose="020B0506020202020204" pitchFamily="34" charset="0"/>
                        </a:rPr>
                        <a:t>0</a:t>
                      </a:r>
                    </a:p>
                  </a:txBody>
                  <a:tcPr anchor="ctr"/>
                </a:tc>
                <a:tc>
                  <a:txBody>
                    <a:bodyPr/>
                    <a:lstStyle/>
                    <a:p>
                      <a:pPr algn="ctr"/>
                      <a:r>
                        <a:rPr lang="en-BR" sz="1400" dirty="0">
                          <a:latin typeface="Avenir Next Condensed" panose="020B0506020202020204" pitchFamily="34" charset="0"/>
                        </a:rPr>
                        <a:t>0</a:t>
                      </a:r>
                    </a:p>
                  </a:txBody>
                  <a:tcPr anchor="ctr"/>
                </a:tc>
                <a:tc>
                  <a:txBody>
                    <a:bodyPr/>
                    <a:lstStyle/>
                    <a:p>
                      <a:pPr algn="ctr"/>
                      <a:r>
                        <a:rPr lang="en-BR" sz="1400" dirty="0">
                          <a:latin typeface="Avenir Next Condensed" panose="020B0506020202020204" pitchFamily="34" charset="0"/>
                        </a:rPr>
                        <a:t>0</a:t>
                      </a:r>
                    </a:p>
                  </a:txBody>
                  <a:tcPr anchor="ctr"/>
                </a:tc>
                <a:extLst>
                  <a:ext uri="{0D108BD9-81ED-4DB2-BD59-A6C34878D82A}">
                    <a16:rowId xmlns:a16="http://schemas.microsoft.com/office/drawing/2014/main" val="4130379829"/>
                  </a:ext>
                </a:extLst>
              </a:tr>
              <a:tr h="331897">
                <a:tc>
                  <a:txBody>
                    <a:bodyPr/>
                    <a:lstStyle/>
                    <a:p>
                      <a:pPr algn="ctr"/>
                      <a:r>
                        <a:rPr lang="en-BR" sz="1400" dirty="0">
                          <a:latin typeface="Avenir Next Condensed" panose="020B0506020202020204" pitchFamily="34" charset="0"/>
                        </a:rPr>
                        <a:t>Undefined</a:t>
                      </a:r>
                    </a:p>
                  </a:txBody>
                  <a:tcPr anchor="ctr"/>
                </a:tc>
                <a:tc>
                  <a:txBody>
                    <a:bodyPr/>
                    <a:lstStyle/>
                    <a:p>
                      <a:pPr algn="ctr"/>
                      <a:r>
                        <a:rPr lang="en-BR" sz="1400" dirty="0">
                          <a:latin typeface="Avenir Next Condensed" panose="020B0506020202020204" pitchFamily="34" charset="0"/>
                        </a:rPr>
                        <a:t>10</a:t>
                      </a:r>
                    </a:p>
                  </a:txBody>
                  <a:tcPr anchor="ctr"/>
                </a:tc>
                <a:tc>
                  <a:txBody>
                    <a:bodyPr/>
                    <a:lstStyle/>
                    <a:p>
                      <a:pPr algn="ctr"/>
                      <a:r>
                        <a:rPr lang="en-BR" sz="1400" dirty="0">
                          <a:latin typeface="Avenir Next Condensed" panose="020B0506020202020204" pitchFamily="34" charset="0"/>
                        </a:rPr>
                        <a:t>5</a:t>
                      </a:r>
                    </a:p>
                  </a:txBody>
                  <a:tcPr anchor="ctr"/>
                </a:tc>
                <a:tc>
                  <a:txBody>
                    <a:bodyPr/>
                    <a:lstStyle/>
                    <a:p>
                      <a:pPr algn="ctr"/>
                      <a:r>
                        <a:rPr lang="en-BR" sz="1400" dirty="0">
                          <a:latin typeface="Avenir Next Condensed" panose="020B0506020202020204" pitchFamily="34" charset="0"/>
                        </a:rPr>
                        <a:t>0</a:t>
                      </a:r>
                    </a:p>
                  </a:txBody>
                  <a:tcPr anchor="ctr"/>
                </a:tc>
                <a:extLst>
                  <a:ext uri="{0D108BD9-81ED-4DB2-BD59-A6C34878D82A}">
                    <a16:rowId xmlns:a16="http://schemas.microsoft.com/office/drawing/2014/main" val="309767690"/>
                  </a:ext>
                </a:extLst>
              </a:tr>
            </a:tbl>
          </a:graphicData>
        </a:graphic>
      </p:graphicFrame>
      <p:sp>
        <p:nvSpPr>
          <p:cNvPr id="6" name="TextBox 5">
            <a:extLst>
              <a:ext uri="{FF2B5EF4-FFF2-40B4-BE49-F238E27FC236}">
                <a16:creationId xmlns:a16="http://schemas.microsoft.com/office/drawing/2014/main" id="{B0AE3FE9-692F-FC76-2AC4-23C90844B1F3}"/>
              </a:ext>
            </a:extLst>
          </p:cNvPr>
          <p:cNvSpPr txBox="1"/>
          <p:nvPr/>
        </p:nvSpPr>
        <p:spPr>
          <a:xfrm>
            <a:off x="627797" y="4353635"/>
            <a:ext cx="2959977" cy="2031325"/>
          </a:xfrm>
          <a:prstGeom prst="rect">
            <a:avLst/>
          </a:prstGeom>
          <a:noFill/>
        </p:spPr>
        <p:txBody>
          <a:bodyPr wrap="none" rtlCol="0">
            <a:spAutoFit/>
          </a:bodyPr>
          <a:lstStyle/>
          <a:p>
            <a:r>
              <a:rPr lang="en-BR" dirty="0"/>
              <a:t>Methods: DBSCAN and PCA</a:t>
            </a:r>
          </a:p>
          <a:p>
            <a:endParaRPr lang="en-BR" dirty="0"/>
          </a:p>
          <a:p>
            <a:r>
              <a:rPr lang="en-BR" dirty="0"/>
              <a:t>Clusters based on </a:t>
            </a:r>
          </a:p>
          <a:p>
            <a:pPr marL="285750" indent="-285750">
              <a:buFontTx/>
              <a:buChar char="-"/>
            </a:pPr>
            <a:r>
              <a:rPr lang="en-US" dirty="0"/>
              <a:t>A</a:t>
            </a:r>
            <a:r>
              <a:rPr lang="en-BR" dirty="0"/>
              <a:t>pogee</a:t>
            </a:r>
          </a:p>
          <a:p>
            <a:pPr marL="285750" indent="-285750">
              <a:buFontTx/>
              <a:buChar char="-"/>
            </a:pPr>
            <a:r>
              <a:rPr lang="en-US" dirty="0"/>
              <a:t>P</a:t>
            </a:r>
            <a:r>
              <a:rPr lang="en-BR" dirty="0"/>
              <a:t>erigee</a:t>
            </a:r>
          </a:p>
          <a:p>
            <a:pPr marL="285750" indent="-285750">
              <a:buFontTx/>
              <a:buChar char="-"/>
            </a:pPr>
            <a:r>
              <a:rPr lang="en-BR" dirty="0"/>
              <a:t>Inclination</a:t>
            </a:r>
          </a:p>
          <a:p>
            <a:pPr marL="285750" indent="-285750">
              <a:buFontTx/>
              <a:buChar char="-"/>
            </a:pPr>
            <a:r>
              <a:rPr lang="en-BR" dirty="0"/>
              <a:t>RCS</a:t>
            </a:r>
          </a:p>
        </p:txBody>
      </p:sp>
    </p:spTree>
    <p:extLst>
      <p:ext uri="{BB962C8B-B14F-4D97-AF65-F5344CB8AC3E}">
        <p14:creationId xmlns:p14="http://schemas.microsoft.com/office/powerpoint/2010/main" val="62470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B617C5-B02B-841A-C9D3-D2BD16385CA9}"/>
              </a:ext>
            </a:extLst>
          </p:cNvPr>
          <p:cNvSpPr txBox="1"/>
          <p:nvPr/>
        </p:nvSpPr>
        <p:spPr>
          <a:xfrm>
            <a:off x="415688" y="283507"/>
            <a:ext cx="6100548" cy="553998"/>
          </a:xfrm>
          <a:prstGeom prst="rect">
            <a:avLst/>
          </a:prstGeom>
          <a:noFill/>
        </p:spPr>
        <p:txBody>
          <a:bodyPr wrap="square">
            <a:spAutoFit/>
          </a:bodyPr>
          <a:lstStyle/>
          <a:p>
            <a:r>
              <a:rPr lang="en-BR" sz="3000" b="1" dirty="0">
                <a:latin typeface="Avenir Book" panose="02000503020000020003" pitchFamily="2" charset="0"/>
              </a:rPr>
              <a:t>Predicting Orbital Decay Risk</a:t>
            </a:r>
          </a:p>
        </p:txBody>
      </p:sp>
      <p:sp>
        <p:nvSpPr>
          <p:cNvPr id="3" name="TextBox 2">
            <a:extLst>
              <a:ext uri="{FF2B5EF4-FFF2-40B4-BE49-F238E27FC236}">
                <a16:creationId xmlns:a16="http://schemas.microsoft.com/office/drawing/2014/main" id="{9754C987-23AA-9C53-1517-0D3EA2D7C868}"/>
              </a:ext>
            </a:extLst>
          </p:cNvPr>
          <p:cNvSpPr txBox="1"/>
          <p:nvPr/>
        </p:nvSpPr>
        <p:spPr>
          <a:xfrm>
            <a:off x="415688" y="837505"/>
            <a:ext cx="6100548" cy="584775"/>
          </a:xfrm>
          <a:prstGeom prst="rect">
            <a:avLst/>
          </a:prstGeom>
          <a:noFill/>
        </p:spPr>
        <p:txBody>
          <a:bodyPr wrap="square" rtlCol="0">
            <a:spAutoFit/>
          </a:bodyPr>
          <a:lstStyle/>
          <a:p>
            <a:r>
              <a:rPr lang="en-US" sz="1600" dirty="0">
                <a:latin typeface="Avenir Next Condensed" panose="020B0506020202020204" pitchFamily="34" charset="0"/>
              </a:rPr>
              <a:t>As orbital congestion increases, predicting which objects are likely to decay becomes critical for risk mitigation and debris management.</a:t>
            </a:r>
            <a:endParaRPr lang="en-BR" sz="1600" dirty="0">
              <a:latin typeface="Avenir Next Condensed" panose="020B0506020202020204" pitchFamily="34" charset="0"/>
            </a:endParaRPr>
          </a:p>
        </p:txBody>
      </p:sp>
      <p:sp>
        <p:nvSpPr>
          <p:cNvPr id="4" name="TextBox 3">
            <a:extLst>
              <a:ext uri="{FF2B5EF4-FFF2-40B4-BE49-F238E27FC236}">
                <a16:creationId xmlns:a16="http://schemas.microsoft.com/office/drawing/2014/main" id="{2648F9BA-7536-2B69-37BB-2C8C48B89A5D}"/>
              </a:ext>
            </a:extLst>
          </p:cNvPr>
          <p:cNvSpPr txBox="1"/>
          <p:nvPr/>
        </p:nvSpPr>
        <p:spPr>
          <a:xfrm>
            <a:off x="415688" y="1730057"/>
            <a:ext cx="4943276" cy="2031325"/>
          </a:xfrm>
          <a:prstGeom prst="rect">
            <a:avLst/>
          </a:prstGeom>
          <a:noFill/>
        </p:spPr>
        <p:txBody>
          <a:bodyPr wrap="none" rtlCol="0">
            <a:spAutoFit/>
          </a:bodyPr>
          <a:lstStyle/>
          <a:p>
            <a:r>
              <a:rPr lang="en-BR" b="1" dirty="0">
                <a:latin typeface="Avenir Next Condensed" panose="020B0506020202020204" pitchFamily="34" charset="0"/>
              </a:rPr>
              <a:t>Model: </a:t>
            </a:r>
          </a:p>
          <a:p>
            <a:r>
              <a:rPr lang="en-BR" dirty="0">
                <a:latin typeface="Avenir Next Condensed" panose="020B0506020202020204" pitchFamily="34" charset="0"/>
              </a:rPr>
              <a:t>Random Forest Classifier trained to predict decay based on:</a:t>
            </a:r>
          </a:p>
          <a:p>
            <a:pPr marL="285750" indent="-285750">
              <a:buFontTx/>
              <a:buChar char="-"/>
            </a:pPr>
            <a:r>
              <a:rPr lang="en-BR" dirty="0">
                <a:latin typeface="Avenir Next Condensed" panose="020B0506020202020204" pitchFamily="34" charset="0"/>
              </a:rPr>
              <a:t>Apogee, Perigee, Inclination, Period</a:t>
            </a:r>
          </a:p>
          <a:p>
            <a:pPr marL="285750" indent="-285750">
              <a:buFontTx/>
              <a:buChar char="-"/>
            </a:pPr>
            <a:r>
              <a:rPr lang="en-BR" dirty="0">
                <a:latin typeface="Avenir Next Condensed" panose="020B0506020202020204" pitchFamily="34" charset="0"/>
              </a:rPr>
              <a:t>RCS Size (quantified)</a:t>
            </a:r>
          </a:p>
          <a:p>
            <a:pPr marL="285750" indent="-285750">
              <a:buFontTx/>
              <a:buChar char="-"/>
            </a:pPr>
            <a:r>
              <a:rPr lang="en-BR" dirty="0">
                <a:latin typeface="Avenir Next Condensed" panose="020B0506020202020204" pitchFamily="34" charset="0"/>
              </a:rPr>
              <a:t>Launch Year</a:t>
            </a:r>
          </a:p>
          <a:p>
            <a:pPr marL="285750" indent="-285750">
              <a:buFontTx/>
              <a:buChar char="-"/>
            </a:pPr>
            <a:endParaRPr lang="en-BR" dirty="0">
              <a:latin typeface="Avenir Next Condensed" panose="020B0506020202020204" pitchFamily="34" charset="0"/>
            </a:endParaRPr>
          </a:p>
          <a:p>
            <a:r>
              <a:rPr lang="en-BR" b="1" dirty="0">
                <a:latin typeface="Avenir Next Condensed" panose="020B0506020202020204" pitchFamily="34" charset="0"/>
              </a:rPr>
              <a:t>Target: </a:t>
            </a:r>
            <a:r>
              <a:rPr lang="en-BR" dirty="0">
                <a:latin typeface="Avenir Next Condensed" panose="020B0506020202020204" pitchFamily="34" charset="0"/>
              </a:rPr>
              <a:t>Binary Classification (Decayed vs Active)</a:t>
            </a:r>
          </a:p>
        </p:txBody>
      </p:sp>
      <p:sp>
        <p:nvSpPr>
          <p:cNvPr id="5" name="TextBox 4">
            <a:extLst>
              <a:ext uri="{FF2B5EF4-FFF2-40B4-BE49-F238E27FC236}">
                <a16:creationId xmlns:a16="http://schemas.microsoft.com/office/drawing/2014/main" id="{0ED31CFE-6FBD-3D97-3462-B011ED017ECB}"/>
              </a:ext>
            </a:extLst>
          </p:cNvPr>
          <p:cNvSpPr txBox="1"/>
          <p:nvPr/>
        </p:nvSpPr>
        <p:spPr>
          <a:xfrm>
            <a:off x="245659" y="4585649"/>
            <a:ext cx="5718413" cy="923330"/>
          </a:xfrm>
          <a:prstGeom prst="rect">
            <a:avLst/>
          </a:prstGeom>
          <a:noFill/>
        </p:spPr>
        <p:txBody>
          <a:bodyPr wrap="square" rtlCol="0">
            <a:spAutoFit/>
          </a:bodyPr>
          <a:lstStyle/>
          <a:p>
            <a:r>
              <a:rPr lang="en-US" dirty="0">
                <a:latin typeface="Avenir Book" panose="02000503020000020003" pitchFamily="2" charset="0"/>
              </a:rPr>
              <a:t>The model identifies objects with high probability of atmospheric reentry, enabling proactive monitoring and prioritization.</a:t>
            </a:r>
            <a:endParaRPr lang="en-BR" dirty="0">
              <a:latin typeface="Avenir Book" panose="02000503020000020003" pitchFamily="2" charset="0"/>
            </a:endParaRPr>
          </a:p>
        </p:txBody>
      </p:sp>
      <p:pic>
        <p:nvPicPr>
          <p:cNvPr id="6" name="Picture 5">
            <a:extLst>
              <a:ext uri="{FF2B5EF4-FFF2-40B4-BE49-F238E27FC236}">
                <a16:creationId xmlns:a16="http://schemas.microsoft.com/office/drawing/2014/main" id="{C626485A-9B90-B1F0-D5E4-AF944645EE47}"/>
              </a:ext>
            </a:extLst>
          </p:cNvPr>
          <p:cNvPicPr>
            <a:picLocks noChangeAspect="1"/>
          </p:cNvPicPr>
          <p:nvPr/>
        </p:nvPicPr>
        <p:blipFill>
          <a:blip r:embed="rId3"/>
          <a:stretch>
            <a:fillRect/>
          </a:stretch>
        </p:blipFill>
        <p:spPr>
          <a:xfrm>
            <a:off x="7400592" y="460871"/>
            <a:ext cx="4587828" cy="3425098"/>
          </a:xfrm>
          <a:prstGeom prst="rect">
            <a:avLst/>
          </a:prstGeom>
        </p:spPr>
      </p:pic>
      <p:graphicFrame>
        <p:nvGraphicFramePr>
          <p:cNvPr id="8" name="Table 7">
            <a:extLst>
              <a:ext uri="{FF2B5EF4-FFF2-40B4-BE49-F238E27FC236}">
                <a16:creationId xmlns:a16="http://schemas.microsoft.com/office/drawing/2014/main" id="{5826835E-DDBF-470F-4F8F-796DD0526294}"/>
              </a:ext>
            </a:extLst>
          </p:cNvPr>
          <p:cNvGraphicFramePr>
            <a:graphicFrameLocks noGrp="1"/>
          </p:cNvGraphicFramePr>
          <p:nvPr>
            <p:extLst>
              <p:ext uri="{D42A27DB-BD31-4B8C-83A1-F6EECF244321}">
                <p14:modId xmlns:p14="http://schemas.microsoft.com/office/powerpoint/2010/main" val="3969879071"/>
              </p:ext>
            </p:extLst>
          </p:nvPr>
        </p:nvGraphicFramePr>
        <p:xfrm>
          <a:off x="6837528" y="3885969"/>
          <a:ext cx="5150892" cy="2323279"/>
        </p:xfrm>
        <a:graphic>
          <a:graphicData uri="http://schemas.openxmlformats.org/drawingml/2006/table">
            <a:tbl>
              <a:tblPr firstRow="1" bandRow="1">
                <a:tableStyleId>{073A0DAA-6AF3-43AB-8588-CEC1D06C72B9}</a:tableStyleId>
              </a:tblPr>
              <a:tblGrid>
                <a:gridCol w="1287723">
                  <a:extLst>
                    <a:ext uri="{9D8B030D-6E8A-4147-A177-3AD203B41FA5}">
                      <a16:colId xmlns:a16="http://schemas.microsoft.com/office/drawing/2014/main" val="2289922737"/>
                    </a:ext>
                  </a:extLst>
                </a:gridCol>
                <a:gridCol w="1287723">
                  <a:extLst>
                    <a:ext uri="{9D8B030D-6E8A-4147-A177-3AD203B41FA5}">
                      <a16:colId xmlns:a16="http://schemas.microsoft.com/office/drawing/2014/main" val="1317965686"/>
                    </a:ext>
                  </a:extLst>
                </a:gridCol>
                <a:gridCol w="1287723">
                  <a:extLst>
                    <a:ext uri="{9D8B030D-6E8A-4147-A177-3AD203B41FA5}">
                      <a16:colId xmlns:a16="http://schemas.microsoft.com/office/drawing/2014/main" val="1269298386"/>
                    </a:ext>
                  </a:extLst>
                </a:gridCol>
                <a:gridCol w="1287723">
                  <a:extLst>
                    <a:ext uri="{9D8B030D-6E8A-4147-A177-3AD203B41FA5}">
                      <a16:colId xmlns:a16="http://schemas.microsoft.com/office/drawing/2014/main" val="2870283103"/>
                    </a:ext>
                  </a:extLst>
                </a:gridCol>
              </a:tblGrid>
              <a:tr h="331897">
                <a:tc>
                  <a:txBody>
                    <a:bodyPr/>
                    <a:lstStyle/>
                    <a:p>
                      <a:pPr algn="ctr"/>
                      <a:endParaRPr lang="en-BR" sz="1400" dirty="0">
                        <a:latin typeface="Avenir Next Condensed" panose="020B0506020202020204" pitchFamily="34" charset="0"/>
                      </a:endParaRPr>
                    </a:p>
                  </a:txBody>
                  <a:tcPr anchor="ctr"/>
                </a:tc>
                <a:tc>
                  <a:txBody>
                    <a:bodyPr/>
                    <a:lstStyle/>
                    <a:p>
                      <a:pPr algn="ctr"/>
                      <a:r>
                        <a:rPr lang="en-BR" sz="1400" dirty="0">
                          <a:latin typeface="Avenir Next Condensed" panose="020B0506020202020204" pitchFamily="34" charset="0"/>
                        </a:rPr>
                        <a:t>LOW</a:t>
                      </a:r>
                    </a:p>
                  </a:txBody>
                  <a:tcPr anchor="ctr"/>
                </a:tc>
                <a:tc>
                  <a:txBody>
                    <a:bodyPr/>
                    <a:lstStyle/>
                    <a:p>
                      <a:pPr algn="ctr"/>
                      <a:r>
                        <a:rPr lang="en-BR" sz="1400" dirty="0">
                          <a:latin typeface="Avenir Next Condensed" panose="020B0506020202020204" pitchFamily="34" charset="0"/>
                        </a:rPr>
                        <a:t>MEDIUM</a:t>
                      </a:r>
                    </a:p>
                  </a:txBody>
                  <a:tcPr anchor="ctr"/>
                </a:tc>
                <a:tc>
                  <a:txBody>
                    <a:bodyPr/>
                    <a:lstStyle/>
                    <a:p>
                      <a:pPr algn="ctr"/>
                      <a:r>
                        <a:rPr lang="en-BR" sz="1400" dirty="0">
                          <a:latin typeface="Avenir Next Condensed" panose="020B0506020202020204" pitchFamily="34" charset="0"/>
                        </a:rPr>
                        <a:t>HIGH</a:t>
                      </a:r>
                    </a:p>
                  </a:txBody>
                  <a:tcPr anchor="ctr"/>
                </a:tc>
                <a:extLst>
                  <a:ext uri="{0D108BD9-81ED-4DB2-BD59-A6C34878D82A}">
                    <a16:rowId xmlns:a16="http://schemas.microsoft.com/office/drawing/2014/main" val="606351846"/>
                  </a:ext>
                </a:extLst>
              </a:tr>
              <a:tr h="331897">
                <a:tc>
                  <a:txBody>
                    <a:bodyPr/>
                    <a:lstStyle/>
                    <a:p>
                      <a:pPr algn="ctr">
                        <a:buNone/>
                      </a:pPr>
                      <a:r>
                        <a:rPr lang="en-US" sz="1400" dirty="0">
                          <a:latin typeface="Avenir Next Condensed" panose="020B0506020202020204" pitchFamily="34" charset="0"/>
                        </a:rPr>
                        <a:t>LEO</a:t>
                      </a:r>
                    </a:p>
                  </a:txBody>
                  <a:tcPr anchor="ctr"/>
                </a:tc>
                <a:tc>
                  <a:txBody>
                    <a:bodyPr/>
                    <a:lstStyle/>
                    <a:p>
                      <a:pPr algn="ctr">
                        <a:buNone/>
                      </a:pPr>
                      <a:r>
                        <a:rPr lang="en-BR" sz="1400" dirty="0">
                          <a:latin typeface="Avenir Next Condensed" panose="020B0506020202020204" pitchFamily="34" charset="0"/>
                        </a:rPr>
                        <a:t>24380</a:t>
                      </a:r>
                    </a:p>
                  </a:txBody>
                  <a:tcPr anchor="ctr"/>
                </a:tc>
                <a:tc>
                  <a:txBody>
                    <a:bodyPr/>
                    <a:lstStyle/>
                    <a:p>
                      <a:pPr algn="ctr">
                        <a:buNone/>
                      </a:pPr>
                      <a:r>
                        <a:rPr lang="en-BR" sz="1400" dirty="0">
                          <a:latin typeface="Avenir Next Condensed" panose="020B0506020202020204" pitchFamily="34" charset="0"/>
                        </a:rPr>
                        <a:t>327</a:t>
                      </a:r>
                    </a:p>
                  </a:txBody>
                  <a:tcPr anchor="ctr"/>
                </a:tc>
                <a:tc>
                  <a:txBody>
                    <a:bodyPr/>
                    <a:lstStyle/>
                    <a:p>
                      <a:pPr algn="ctr">
                        <a:buNone/>
                      </a:pPr>
                      <a:r>
                        <a:rPr lang="en-BR" sz="1400" dirty="0">
                          <a:latin typeface="Avenir Next Condensed" panose="020B0506020202020204" pitchFamily="34" charset="0"/>
                        </a:rPr>
                        <a:t>119</a:t>
                      </a:r>
                    </a:p>
                  </a:txBody>
                  <a:tcPr anchor="ctr"/>
                </a:tc>
                <a:extLst>
                  <a:ext uri="{0D108BD9-81ED-4DB2-BD59-A6C34878D82A}">
                    <a16:rowId xmlns:a16="http://schemas.microsoft.com/office/drawing/2014/main" val="1318927804"/>
                  </a:ext>
                </a:extLst>
              </a:tr>
              <a:tr h="331897">
                <a:tc>
                  <a:txBody>
                    <a:bodyPr/>
                    <a:lstStyle/>
                    <a:p>
                      <a:pPr algn="ctr">
                        <a:buNone/>
                      </a:pPr>
                      <a:r>
                        <a:rPr lang="en-US" sz="1400">
                          <a:latin typeface="Avenir Next Condensed" panose="020B0506020202020204" pitchFamily="34" charset="0"/>
                        </a:rPr>
                        <a:t>MEO</a:t>
                      </a:r>
                    </a:p>
                  </a:txBody>
                  <a:tcPr anchor="ctr"/>
                </a:tc>
                <a:tc>
                  <a:txBody>
                    <a:bodyPr/>
                    <a:lstStyle/>
                    <a:p>
                      <a:pPr algn="ctr">
                        <a:buNone/>
                      </a:pPr>
                      <a:r>
                        <a:rPr lang="en-BR" sz="1400" dirty="0">
                          <a:latin typeface="Avenir Next Condensed" panose="020B0506020202020204" pitchFamily="34" charset="0"/>
                        </a:rPr>
                        <a:t>3217</a:t>
                      </a:r>
                    </a:p>
                  </a:txBody>
                  <a:tcPr anchor="ctr"/>
                </a:tc>
                <a:tc>
                  <a:txBody>
                    <a:bodyPr/>
                    <a:lstStyle/>
                    <a:p>
                      <a:pPr algn="ctr">
                        <a:buNone/>
                      </a:pPr>
                      <a:r>
                        <a:rPr lang="en-BR" sz="1400" dirty="0">
                          <a:latin typeface="Avenir Next Condensed" panose="020B0506020202020204" pitchFamily="34" charset="0"/>
                        </a:rPr>
                        <a:t>12</a:t>
                      </a:r>
                    </a:p>
                  </a:txBody>
                  <a:tcPr anchor="ctr"/>
                </a:tc>
                <a:tc>
                  <a:txBody>
                    <a:bodyPr/>
                    <a:lstStyle/>
                    <a:p>
                      <a:pPr algn="ctr">
                        <a:buNone/>
                      </a:pPr>
                      <a:r>
                        <a:rPr lang="en-BR" sz="1400" dirty="0">
                          <a:latin typeface="Avenir Next Condensed" panose="020B0506020202020204" pitchFamily="34" charset="0"/>
                        </a:rPr>
                        <a:t>8</a:t>
                      </a:r>
                    </a:p>
                  </a:txBody>
                  <a:tcPr anchor="ctr"/>
                </a:tc>
                <a:extLst>
                  <a:ext uri="{0D108BD9-81ED-4DB2-BD59-A6C34878D82A}">
                    <a16:rowId xmlns:a16="http://schemas.microsoft.com/office/drawing/2014/main" val="3638866490"/>
                  </a:ext>
                </a:extLst>
              </a:tr>
              <a:tr h="331897">
                <a:tc>
                  <a:txBody>
                    <a:bodyPr/>
                    <a:lstStyle/>
                    <a:p>
                      <a:pPr algn="ctr">
                        <a:buNone/>
                      </a:pPr>
                      <a:r>
                        <a:rPr lang="en-US" sz="1400">
                          <a:latin typeface="Avenir Next Condensed" panose="020B0506020202020204" pitchFamily="34" charset="0"/>
                        </a:rPr>
                        <a:t>GEO</a:t>
                      </a:r>
                    </a:p>
                  </a:txBody>
                  <a:tcPr anchor="ctr"/>
                </a:tc>
                <a:tc>
                  <a:txBody>
                    <a:bodyPr/>
                    <a:lstStyle/>
                    <a:p>
                      <a:pPr algn="ctr">
                        <a:buNone/>
                      </a:pPr>
                      <a:r>
                        <a:rPr lang="en-BR" sz="1400" dirty="0">
                          <a:latin typeface="Avenir Next Condensed" panose="020B0506020202020204" pitchFamily="34" charset="0"/>
                        </a:rPr>
                        <a:t>1302</a:t>
                      </a:r>
                    </a:p>
                  </a:txBody>
                  <a:tcPr anchor="ctr"/>
                </a:tc>
                <a:tc>
                  <a:txBody>
                    <a:bodyPr/>
                    <a:lstStyle/>
                    <a:p>
                      <a:pPr algn="ctr">
                        <a:buNone/>
                      </a:pPr>
                      <a:r>
                        <a:rPr lang="en-BR" sz="1400" dirty="0">
                          <a:latin typeface="Avenir Next Condensed" panose="020B0506020202020204" pitchFamily="34" charset="0"/>
                        </a:rPr>
                        <a:t>1</a:t>
                      </a:r>
                    </a:p>
                  </a:txBody>
                  <a:tcPr anchor="ctr"/>
                </a:tc>
                <a:tc>
                  <a:txBody>
                    <a:bodyPr/>
                    <a:lstStyle/>
                    <a:p>
                      <a:pPr algn="ctr">
                        <a:buNone/>
                      </a:pPr>
                      <a:r>
                        <a:rPr lang="en-BR" sz="1400" dirty="0">
                          <a:latin typeface="Avenir Next Condensed" panose="020B0506020202020204" pitchFamily="34" charset="0"/>
                        </a:rPr>
                        <a:t>0</a:t>
                      </a:r>
                    </a:p>
                  </a:txBody>
                  <a:tcPr anchor="ctr"/>
                </a:tc>
                <a:extLst>
                  <a:ext uri="{0D108BD9-81ED-4DB2-BD59-A6C34878D82A}">
                    <a16:rowId xmlns:a16="http://schemas.microsoft.com/office/drawing/2014/main" val="1659112422"/>
                  </a:ext>
                </a:extLst>
              </a:tr>
              <a:tr h="331897">
                <a:tc>
                  <a:txBody>
                    <a:bodyPr/>
                    <a:lstStyle/>
                    <a:p>
                      <a:pPr algn="ctr">
                        <a:buNone/>
                      </a:pPr>
                      <a:r>
                        <a:rPr lang="en-US" sz="1400">
                          <a:latin typeface="Avenir Next Condensed" panose="020B0506020202020204" pitchFamily="34" charset="0"/>
                        </a:rPr>
                        <a:t>HEO</a:t>
                      </a:r>
                    </a:p>
                  </a:txBody>
                  <a:tcPr anchor="ctr"/>
                </a:tc>
                <a:tc>
                  <a:txBody>
                    <a:bodyPr/>
                    <a:lstStyle/>
                    <a:p>
                      <a:pPr algn="ctr">
                        <a:buNone/>
                      </a:pPr>
                      <a:r>
                        <a:rPr lang="en-BR" sz="1400" dirty="0">
                          <a:latin typeface="Avenir Next Condensed" panose="020B0506020202020204" pitchFamily="34" charset="0"/>
                        </a:rPr>
                        <a:t>322</a:t>
                      </a:r>
                    </a:p>
                  </a:txBody>
                  <a:tcPr anchor="ctr"/>
                </a:tc>
                <a:tc>
                  <a:txBody>
                    <a:bodyPr/>
                    <a:lstStyle/>
                    <a:p>
                      <a:pPr algn="ctr">
                        <a:buNone/>
                      </a:pPr>
                      <a:r>
                        <a:rPr lang="en-BR" sz="1400" dirty="0">
                          <a:latin typeface="Avenir Next Condensed" panose="020B0506020202020204" pitchFamily="34" charset="0"/>
                        </a:rPr>
                        <a:t>1</a:t>
                      </a:r>
                    </a:p>
                  </a:txBody>
                  <a:tcPr anchor="ctr"/>
                </a:tc>
                <a:tc>
                  <a:txBody>
                    <a:bodyPr/>
                    <a:lstStyle/>
                    <a:p>
                      <a:pPr algn="ctr">
                        <a:buNone/>
                      </a:pPr>
                      <a:r>
                        <a:rPr lang="en-BR" sz="1400" dirty="0">
                          <a:latin typeface="Avenir Next Condensed" panose="020B0506020202020204" pitchFamily="34" charset="0"/>
                        </a:rPr>
                        <a:t>1</a:t>
                      </a:r>
                    </a:p>
                  </a:txBody>
                  <a:tcPr anchor="ctr"/>
                </a:tc>
                <a:extLst>
                  <a:ext uri="{0D108BD9-81ED-4DB2-BD59-A6C34878D82A}">
                    <a16:rowId xmlns:a16="http://schemas.microsoft.com/office/drawing/2014/main" val="3255195819"/>
                  </a:ext>
                </a:extLst>
              </a:tr>
              <a:tr h="331897">
                <a:tc>
                  <a:txBody>
                    <a:bodyPr/>
                    <a:lstStyle/>
                    <a:p>
                      <a:pPr algn="ctr">
                        <a:buNone/>
                      </a:pPr>
                      <a:r>
                        <a:rPr lang="en-US" sz="1400">
                          <a:latin typeface="Avenir Next Condensed" panose="020B0506020202020204" pitchFamily="34" charset="0"/>
                        </a:rPr>
                        <a:t>Unknown</a:t>
                      </a:r>
                    </a:p>
                  </a:txBody>
                  <a:tcPr anchor="ctr"/>
                </a:tc>
                <a:tc>
                  <a:txBody>
                    <a:bodyPr/>
                    <a:lstStyle/>
                    <a:p>
                      <a:pPr algn="ctr">
                        <a:buNone/>
                      </a:pPr>
                      <a:r>
                        <a:rPr lang="en-BR" sz="1400" dirty="0">
                          <a:latin typeface="Avenir Next Condensed" panose="020B0506020202020204" pitchFamily="34" charset="0"/>
                        </a:rPr>
                        <a:t>0</a:t>
                      </a:r>
                    </a:p>
                  </a:txBody>
                  <a:tcPr anchor="ctr"/>
                </a:tc>
                <a:tc>
                  <a:txBody>
                    <a:bodyPr/>
                    <a:lstStyle/>
                    <a:p>
                      <a:pPr algn="ctr">
                        <a:buNone/>
                      </a:pPr>
                      <a:r>
                        <a:rPr lang="en-BR" sz="1400" dirty="0">
                          <a:latin typeface="Avenir Next Condensed" panose="020B0506020202020204" pitchFamily="34" charset="0"/>
                        </a:rPr>
                        <a:t>0</a:t>
                      </a:r>
                    </a:p>
                  </a:txBody>
                  <a:tcPr anchor="ctr"/>
                </a:tc>
                <a:tc>
                  <a:txBody>
                    <a:bodyPr/>
                    <a:lstStyle/>
                    <a:p>
                      <a:pPr algn="ctr">
                        <a:buNone/>
                      </a:pPr>
                      <a:r>
                        <a:rPr lang="en-BR" sz="1400" dirty="0">
                          <a:latin typeface="Avenir Next Condensed" panose="020B0506020202020204" pitchFamily="34" charset="0"/>
                        </a:rPr>
                        <a:t>0</a:t>
                      </a:r>
                    </a:p>
                  </a:txBody>
                  <a:tcPr anchor="ctr"/>
                </a:tc>
                <a:extLst>
                  <a:ext uri="{0D108BD9-81ED-4DB2-BD59-A6C34878D82A}">
                    <a16:rowId xmlns:a16="http://schemas.microsoft.com/office/drawing/2014/main" val="4130379829"/>
                  </a:ext>
                </a:extLst>
              </a:tr>
              <a:tr h="331897">
                <a:tc>
                  <a:txBody>
                    <a:bodyPr/>
                    <a:lstStyle/>
                    <a:p>
                      <a:pPr algn="ctr">
                        <a:buNone/>
                      </a:pPr>
                      <a:r>
                        <a:rPr lang="en-US" sz="1400">
                          <a:latin typeface="Avenir Next Condensed" panose="020B0506020202020204" pitchFamily="34" charset="0"/>
                        </a:rPr>
                        <a:t>Undefined</a:t>
                      </a:r>
                    </a:p>
                  </a:txBody>
                  <a:tcPr anchor="ctr"/>
                </a:tc>
                <a:tc>
                  <a:txBody>
                    <a:bodyPr/>
                    <a:lstStyle/>
                    <a:p>
                      <a:pPr algn="ctr">
                        <a:buNone/>
                      </a:pPr>
                      <a:r>
                        <a:rPr lang="en-BR" sz="1400" dirty="0">
                          <a:latin typeface="Avenir Next Condensed" panose="020B0506020202020204" pitchFamily="34" charset="0"/>
                        </a:rPr>
                        <a:t>7</a:t>
                      </a:r>
                    </a:p>
                  </a:txBody>
                  <a:tcPr anchor="ctr"/>
                </a:tc>
                <a:tc>
                  <a:txBody>
                    <a:bodyPr/>
                    <a:lstStyle/>
                    <a:p>
                      <a:pPr algn="ctr">
                        <a:buNone/>
                      </a:pPr>
                      <a:r>
                        <a:rPr lang="en-BR" sz="1400" dirty="0">
                          <a:latin typeface="Avenir Next Condensed" panose="020B0506020202020204" pitchFamily="34" charset="0"/>
                        </a:rPr>
                        <a:t>5</a:t>
                      </a:r>
                    </a:p>
                  </a:txBody>
                  <a:tcPr anchor="ctr"/>
                </a:tc>
                <a:tc>
                  <a:txBody>
                    <a:bodyPr/>
                    <a:lstStyle/>
                    <a:p>
                      <a:pPr algn="ctr">
                        <a:buNone/>
                      </a:pPr>
                      <a:r>
                        <a:rPr lang="en-BR" sz="1400" dirty="0">
                          <a:latin typeface="Avenir Next Condensed" panose="020B0506020202020204" pitchFamily="34" charset="0"/>
                        </a:rPr>
                        <a:t>3</a:t>
                      </a:r>
                    </a:p>
                  </a:txBody>
                  <a:tcPr anchor="ctr"/>
                </a:tc>
                <a:extLst>
                  <a:ext uri="{0D108BD9-81ED-4DB2-BD59-A6C34878D82A}">
                    <a16:rowId xmlns:a16="http://schemas.microsoft.com/office/drawing/2014/main" val="309767690"/>
                  </a:ext>
                </a:extLst>
              </a:tr>
            </a:tbl>
          </a:graphicData>
        </a:graphic>
      </p:graphicFrame>
    </p:spTree>
    <p:extLst>
      <p:ext uri="{BB962C8B-B14F-4D97-AF65-F5344CB8AC3E}">
        <p14:creationId xmlns:p14="http://schemas.microsoft.com/office/powerpoint/2010/main" val="121016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49C81-2BD8-7EE0-D7BD-4239DD03C877}"/>
              </a:ext>
            </a:extLst>
          </p:cNvPr>
          <p:cNvSpPr txBox="1"/>
          <p:nvPr/>
        </p:nvSpPr>
        <p:spPr>
          <a:xfrm>
            <a:off x="415688" y="283507"/>
            <a:ext cx="6100548" cy="553998"/>
          </a:xfrm>
          <a:prstGeom prst="rect">
            <a:avLst/>
          </a:prstGeom>
          <a:noFill/>
        </p:spPr>
        <p:txBody>
          <a:bodyPr wrap="square">
            <a:spAutoFit/>
          </a:bodyPr>
          <a:lstStyle/>
          <a:p>
            <a:r>
              <a:rPr lang="en-BR" sz="3000" b="1" dirty="0">
                <a:latin typeface="Avenir Book" panose="02000503020000020003" pitchFamily="2" charset="0"/>
              </a:rPr>
              <a:t>Mitigation Strategies</a:t>
            </a:r>
          </a:p>
        </p:txBody>
      </p:sp>
      <p:sp>
        <p:nvSpPr>
          <p:cNvPr id="3" name="TextBox 2">
            <a:extLst>
              <a:ext uri="{FF2B5EF4-FFF2-40B4-BE49-F238E27FC236}">
                <a16:creationId xmlns:a16="http://schemas.microsoft.com/office/drawing/2014/main" id="{B5B69BC5-C1CB-33D3-8BC3-BD43614B0354}"/>
              </a:ext>
            </a:extLst>
          </p:cNvPr>
          <p:cNvSpPr txBox="1"/>
          <p:nvPr/>
        </p:nvSpPr>
        <p:spPr>
          <a:xfrm>
            <a:off x="415688" y="837505"/>
            <a:ext cx="6100548" cy="338554"/>
          </a:xfrm>
          <a:prstGeom prst="rect">
            <a:avLst/>
          </a:prstGeom>
          <a:noFill/>
        </p:spPr>
        <p:txBody>
          <a:bodyPr wrap="square" rtlCol="0">
            <a:spAutoFit/>
          </a:bodyPr>
          <a:lstStyle/>
          <a:p>
            <a:r>
              <a:rPr lang="en-US" sz="1600" dirty="0">
                <a:latin typeface="Avenir Next Condensed" panose="020B0506020202020204" pitchFamily="34" charset="0"/>
              </a:rPr>
              <a:t>For Inactive and High-Risk Orbital Objects</a:t>
            </a:r>
            <a:endParaRPr lang="en-BR" sz="1600" dirty="0">
              <a:latin typeface="Avenir Next Condensed" panose="020B0506020202020204" pitchFamily="34" charset="0"/>
            </a:endParaRPr>
          </a:p>
        </p:txBody>
      </p:sp>
      <p:sp>
        <p:nvSpPr>
          <p:cNvPr id="4" name="TextBox 3">
            <a:extLst>
              <a:ext uri="{FF2B5EF4-FFF2-40B4-BE49-F238E27FC236}">
                <a16:creationId xmlns:a16="http://schemas.microsoft.com/office/drawing/2014/main" id="{747FEBD1-F874-8922-2529-9E6BF7934982}"/>
              </a:ext>
            </a:extLst>
          </p:cNvPr>
          <p:cNvSpPr txBox="1"/>
          <p:nvPr/>
        </p:nvSpPr>
        <p:spPr>
          <a:xfrm>
            <a:off x="532263" y="1434966"/>
            <a:ext cx="11259405" cy="1015663"/>
          </a:xfrm>
          <a:prstGeom prst="rect">
            <a:avLst/>
          </a:prstGeom>
          <a:noFill/>
        </p:spPr>
        <p:txBody>
          <a:bodyPr wrap="square" rtlCol="0">
            <a:spAutoFit/>
          </a:bodyPr>
          <a:lstStyle/>
          <a:p>
            <a:pPr algn="ctr"/>
            <a:r>
              <a:rPr lang="en-US" sz="2000" dirty="0">
                <a:latin typeface="Avenir Book" panose="02000503020000020003" pitchFamily="2" charset="0"/>
              </a:rPr>
              <a:t>Beyond predicting decay, it is important to address the growing population of inactive objects (including debris and rocket bodies) that pose long-term collision risks and additional concerns for space exploration and research.</a:t>
            </a:r>
            <a:endParaRPr lang="en-BR" sz="200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9904D5C3-05FB-E247-E48B-146E452860F0}"/>
              </a:ext>
            </a:extLst>
          </p:cNvPr>
          <p:cNvGraphicFramePr>
            <a:graphicFrameLocks noGrp="1"/>
          </p:cNvGraphicFramePr>
          <p:nvPr>
            <p:extLst>
              <p:ext uri="{D42A27DB-BD31-4B8C-83A1-F6EECF244321}">
                <p14:modId xmlns:p14="http://schemas.microsoft.com/office/powerpoint/2010/main" val="2927033749"/>
              </p:ext>
            </p:extLst>
          </p:nvPr>
        </p:nvGraphicFramePr>
        <p:xfrm>
          <a:off x="415688" y="2709536"/>
          <a:ext cx="11375980" cy="3474720"/>
        </p:xfrm>
        <a:graphic>
          <a:graphicData uri="http://schemas.openxmlformats.org/drawingml/2006/table">
            <a:tbl>
              <a:tblPr firstRow="1" bandRow="1">
                <a:tableStyleId>{073A0DAA-6AF3-43AB-8588-CEC1D06C72B9}</a:tableStyleId>
              </a:tblPr>
              <a:tblGrid>
                <a:gridCol w="2843995">
                  <a:extLst>
                    <a:ext uri="{9D8B030D-6E8A-4147-A177-3AD203B41FA5}">
                      <a16:colId xmlns:a16="http://schemas.microsoft.com/office/drawing/2014/main" val="2045247304"/>
                    </a:ext>
                  </a:extLst>
                </a:gridCol>
                <a:gridCol w="2843995">
                  <a:extLst>
                    <a:ext uri="{9D8B030D-6E8A-4147-A177-3AD203B41FA5}">
                      <a16:colId xmlns:a16="http://schemas.microsoft.com/office/drawing/2014/main" val="2324902579"/>
                    </a:ext>
                  </a:extLst>
                </a:gridCol>
                <a:gridCol w="2357934">
                  <a:extLst>
                    <a:ext uri="{9D8B030D-6E8A-4147-A177-3AD203B41FA5}">
                      <a16:colId xmlns:a16="http://schemas.microsoft.com/office/drawing/2014/main" val="3812516564"/>
                    </a:ext>
                  </a:extLst>
                </a:gridCol>
                <a:gridCol w="3330056">
                  <a:extLst>
                    <a:ext uri="{9D8B030D-6E8A-4147-A177-3AD203B41FA5}">
                      <a16:colId xmlns:a16="http://schemas.microsoft.com/office/drawing/2014/main" val="4170516241"/>
                    </a:ext>
                  </a:extLst>
                </a:gridCol>
              </a:tblGrid>
              <a:tr h="370840">
                <a:tc>
                  <a:txBody>
                    <a:bodyPr/>
                    <a:lstStyle/>
                    <a:p>
                      <a:r>
                        <a:rPr lang="en-BR" sz="1600" dirty="0">
                          <a:latin typeface="Avenir Next Condensed" panose="020B0506020202020204" pitchFamily="34" charset="0"/>
                        </a:rPr>
                        <a:t>Strategy</a:t>
                      </a:r>
                    </a:p>
                  </a:txBody>
                  <a:tcPr anchor="ctr"/>
                </a:tc>
                <a:tc>
                  <a:txBody>
                    <a:bodyPr/>
                    <a:lstStyle/>
                    <a:p>
                      <a:r>
                        <a:rPr lang="en-BR" sz="1600" dirty="0">
                          <a:latin typeface="Avenir Next Condensed" panose="020B0506020202020204" pitchFamily="34" charset="0"/>
                        </a:rPr>
                        <a:t>Description</a:t>
                      </a:r>
                    </a:p>
                  </a:txBody>
                  <a:tcPr anchor="ctr"/>
                </a:tc>
                <a:tc>
                  <a:txBody>
                    <a:bodyPr/>
                    <a:lstStyle/>
                    <a:p>
                      <a:r>
                        <a:rPr lang="en-BR" sz="1600" dirty="0">
                          <a:latin typeface="Avenir Next Condensed" panose="020B0506020202020204" pitchFamily="34" charset="0"/>
                        </a:rPr>
                        <a:t>Appliable to</a:t>
                      </a:r>
                    </a:p>
                  </a:txBody>
                  <a:tcPr anchor="ctr"/>
                </a:tc>
                <a:tc>
                  <a:txBody>
                    <a:bodyPr/>
                    <a:lstStyle/>
                    <a:p>
                      <a:r>
                        <a:rPr lang="en-BR" sz="1600" dirty="0">
                          <a:latin typeface="Avenir Next Condensed" panose="020B0506020202020204" pitchFamily="34" charset="0"/>
                        </a:rPr>
                        <a:t>Organizations / Contries working on these (or similar) strategies</a:t>
                      </a:r>
                    </a:p>
                  </a:txBody>
                  <a:tcPr anchor="ctr"/>
                </a:tc>
                <a:extLst>
                  <a:ext uri="{0D108BD9-81ED-4DB2-BD59-A6C34878D82A}">
                    <a16:rowId xmlns:a16="http://schemas.microsoft.com/office/drawing/2014/main" val="677556309"/>
                  </a:ext>
                </a:extLst>
              </a:tr>
              <a:tr h="370840">
                <a:tc>
                  <a:txBody>
                    <a:bodyPr/>
                    <a:lstStyle/>
                    <a:p>
                      <a:r>
                        <a:rPr lang="en-BR" sz="1600" dirty="0">
                          <a:latin typeface="Avenir Next Condensed" panose="020B0506020202020204" pitchFamily="34" charset="0"/>
                        </a:rPr>
                        <a:t>Active Debris Removal (ADR)</a:t>
                      </a:r>
                    </a:p>
                  </a:txBody>
                  <a:tcPr anchor="ctr"/>
                </a:tc>
                <a:tc>
                  <a:txBody>
                    <a:bodyPr/>
                    <a:lstStyle/>
                    <a:p>
                      <a:r>
                        <a:rPr lang="en-BR" sz="1600" dirty="0">
                          <a:latin typeface="Avenir Next Condensed" panose="020B0506020202020204" pitchFamily="34" charset="0"/>
                        </a:rPr>
                        <a:t>Robotic missions to capture and remove large debris from orbit</a:t>
                      </a:r>
                    </a:p>
                  </a:txBody>
                  <a:tcPr anchor="ctr"/>
                </a:tc>
                <a:tc>
                  <a:txBody>
                    <a:bodyPr/>
                    <a:lstStyle/>
                    <a:p>
                      <a:r>
                        <a:rPr lang="en-BR" sz="1600" dirty="0">
                          <a:latin typeface="Avenir Next Condensed" panose="020B0506020202020204" pitchFamily="34" charset="0"/>
                        </a:rPr>
                        <a:t>Rocket Bodies</a:t>
                      </a:r>
                    </a:p>
                    <a:p>
                      <a:r>
                        <a:rPr lang="en-BR" sz="1600" dirty="0">
                          <a:latin typeface="Avenir Next Condensed" panose="020B0506020202020204" pitchFamily="34" charset="0"/>
                        </a:rPr>
                        <a:t>Large Debris</a:t>
                      </a:r>
                    </a:p>
                  </a:txBody>
                  <a:tcPr anchor="ctr"/>
                </a:tc>
                <a:tc>
                  <a:txBody>
                    <a:bodyPr/>
                    <a:lstStyle/>
                    <a:p>
                      <a:r>
                        <a:rPr lang="en-BR" sz="1600" dirty="0">
                          <a:latin typeface="Avenir Next Condensed" panose="020B0506020202020204" pitchFamily="34" charset="0"/>
                        </a:rPr>
                        <a:t>Astroscale (Japan), ESA CAT-IOD Mission, NASA, CNES</a:t>
                      </a:r>
                    </a:p>
                  </a:txBody>
                  <a:tcPr anchor="ctr"/>
                </a:tc>
                <a:extLst>
                  <a:ext uri="{0D108BD9-81ED-4DB2-BD59-A6C34878D82A}">
                    <a16:rowId xmlns:a16="http://schemas.microsoft.com/office/drawing/2014/main" val="3950340869"/>
                  </a:ext>
                </a:extLst>
              </a:tr>
              <a:tr h="370840">
                <a:tc>
                  <a:txBody>
                    <a:bodyPr/>
                    <a:lstStyle/>
                    <a:p>
                      <a:r>
                        <a:rPr lang="en-BR" sz="1600" dirty="0">
                          <a:latin typeface="Avenir Next Condensed" panose="020B0506020202020204" pitchFamily="34" charset="0"/>
                        </a:rPr>
                        <a:t>Deorbit kits / Drag Sails</a:t>
                      </a:r>
                    </a:p>
                  </a:txBody>
                  <a:tcPr anchor="ctr"/>
                </a:tc>
                <a:tc>
                  <a:txBody>
                    <a:bodyPr/>
                    <a:lstStyle/>
                    <a:p>
                      <a:r>
                        <a:rPr lang="en-BR" sz="1600" dirty="0">
                          <a:latin typeface="Avenir Next Condensed" panose="020B0506020202020204" pitchFamily="34" charset="0"/>
                        </a:rPr>
                        <a:t>Devices that increase atmospheric drag to accelerate reentry</a:t>
                      </a:r>
                    </a:p>
                  </a:txBody>
                  <a:tcPr anchor="ctr"/>
                </a:tc>
                <a:tc>
                  <a:txBody>
                    <a:bodyPr/>
                    <a:lstStyle/>
                    <a:p>
                      <a:r>
                        <a:rPr lang="en-BR" sz="1600" dirty="0">
                          <a:latin typeface="Avenir Next Condensed" panose="020B0506020202020204" pitchFamily="34" charset="0"/>
                        </a:rPr>
                        <a:t>Small Payloads</a:t>
                      </a:r>
                    </a:p>
                    <a:p>
                      <a:r>
                        <a:rPr lang="en-BR" sz="1600" dirty="0">
                          <a:latin typeface="Avenir Next Condensed" panose="020B0506020202020204" pitchFamily="34" charset="0"/>
                        </a:rPr>
                        <a:t>Rocket Bodies</a:t>
                      </a:r>
                    </a:p>
                  </a:txBody>
                  <a:tcPr anchor="ctr"/>
                </a:tc>
                <a:tc>
                  <a:txBody>
                    <a:bodyPr/>
                    <a:lstStyle/>
                    <a:p>
                      <a:r>
                        <a:rPr lang="en-BR" sz="1600" dirty="0">
                          <a:latin typeface="Avenir Next Condensed" panose="020B0506020202020204" pitchFamily="34" charset="0"/>
                        </a:rPr>
                        <a:t>ESA ADEO Sail, SWIFT Project (Portugal), NASA</a:t>
                      </a:r>
                    </a:p>
                  </a:txBody>
                  <a:tcPr anchor="ctr"/>
                </a:tc>
                <a:extLst>
                  <a:ext uri="{0D108BD9-81ED-4DB2-BD59-A6C34878D82A}">
                    <a16:rowId xmlns:a16="http://schemas.microsoft.com/office/drawing/2014/main" val="1875785961"/>
                  </a:ext>
                </a:extLst>
              </a:tr>
              <a:tr h="370840">
                <a:tc>
                  <a:txBody>
                    <a:bodyPr/>
                    <a:lstStyle/>
                    <a:p>
                      <a:r>
                        <a:rPr lang="en-BR" sz="1600" dirty="0">
                          <a:latin typeface="Avenir Next Condensed" panose="020B0506020202020204" pitchFamily="34" charset="0"/>
                        </a:rPr>
                        <a:t>Graveyard Orbits</a:t>
                      </a:r>
                    </a:p>
                  </a:txBody>
                  <a:tcPr anchor="ctr"/>
                </a:tc>
                <a:tc>
                  <a:txBody>
                    <a:bodyPr/>
                    <a:lstStyle/>
                    <a:p>
                      <a:r>
                        <a:rPr lang="en-BR" sz="1600" dirty="0">
                          <a:latin typeface="Avenir Next Condensed" panose="020B0506020202020204" pitchFamily="34" charset="0"/>
                        </a:rPr>
                        <a:t>Repositioning defunct satellites to safe, unused orbital zones</a:t>
                      </a:r>
                    </a:p>
                  </a:txBody>
                  <a:tcPr anchor="ctr"/>
                </a:tc>
                <a:tc>
                  <a:txBody>
                    <a:bodyPr/>
                    <a:lstStyle/>
                    <a:p>
                      <a:r>
                        <a:rPr lang="en-BR" sz="1600" dirty="0">
                          <a:latin typeface="Avenir Next Condensed" panose="020B0506020202020204" pitchFamily="34" charset="0"/>
                        </a:rPr>
                        <a:t>GEO Satellites</a:t>
                      </a:r>
                    </a:p>
                  </a:txBody>
                  <a:tcPr anchor="ctr"/>
                </a:tc>
                <a:tc>
                  <a:txBody>
                    <a:bodyPr/>
                    <a:lstStyle/>
                    <a:p>
                      <a:r>
                        <a:rPr lang="en-BR" sz="1600" dirty="0">
                          <a:latin typeface="Avenir Next Condensed" panose="020B0506020202020204" pitchFamily="34" charset="0"/>
                        </a:rPr>
                        <a:t>ESA, NASA, IADC Guidelines, UN COPUOS</a:t>
                      </a:r>
                    </a:p>
                  </a:txBody>
                  <a:tcPr anchor="ctr"/>
                </a:tc>
                <a:extLst>
                  <a:ext uri="{0D108BD9-81ED-4DB2-BD59-A6C34878D82A}">
                    <a16:rowId xmlns:a16="http://schemas.microsoft.com/office/drawing/2014/main" val="2495644382"/>
                  </a:ext>
                </a:extLst>
              </a:tr>
              <a:tr h="370840">
                <a:tc>
                  <a:txBody>
                    <a:bodyPr/>
                    <a:lstStyle/>
                    <a:p>
                      <a:r>
                        <a:rPr lang="en-BR" sz="1600" dirty="0">
                          <a:latin typeface="Avenir Next Condensed" panose="020B0506020202020204" pitchFamily="34" charset="0"/>
                        </a:rPr>
                        <a:t>Laser Nudging / Photon P</a:t>
                      </a:r>
                      <a:r>
                        <a:rPr lang="en-US" sz="1600" dirty="0">
                          <a:latin typeface="Avenir Next Condensed" panose="020B0506020202020204" pitchFamily="34" charset="0"/>
                        </a:rPr>
                        <a:t>r</a:t>
                      </a:r>
                      <a:r>
                        <a:rPr lang="en-BR" sz="1600" dirty="0">
                          <a:latin typeface="Avenir Next Condensed" panose="020B0506020202020204" pitchFamily="34" charset="0"/>
                        </a:rPr>
                        <a:t>essure </a:t>
                      </a:r>
                    </a:p>
                  </a:txBody>
                  <a:tcPr anchor="ctr"/>
                </a:tc>
                <a:tc>
                  <a:txBody>
                    <a:bodyPr/>
                    <a:lstStyle/>
                    <a:p>
                      <a:r>
                        <a:rPr lang="en-BR" sz="1600" dirty="0">
                          <a:latin typeface="Avenir Next Condensed" panose="020B0506020202020204" pitchFamily="34" charset="0"/>
                        </a:rPr>
                        <a:t>Ground (or space) based lasers to gently alter debris trajectory</a:t>
                      </a:r>
                    </a:p>
                  </a:txBody>
                  <a:tcPr anchor="ctr"/>
                </a:tc>
                <a:tc>
                  <a:txBody>
                    <a:bodyPr/>
                    <a:lstStyle/>
                    <a:p>
                      <a:r>
                        <a:rPr lang="en-US" sz="1600" dirty="0">
                          <a:latin typeface="Avenir Next Condensed" panose="020B0506020202020204" pitchFamily="34" charset="0"/>
                        </a:rPr>
                        <a:t>S</a:t>
                      </a:r>
                      <a:r>
                        <a:rPr lang="en-BR" sz="1600" dirty="0">
                          <a:latin typeface="Avenir Next Condensed" panose="020B0506020202020204" pitchFamily="34" charset="0"/>
                        </a:rPr>
                        <a:t>mall to medium Debris</a:t>
                      </a:r>
                    </a:p>
                  </a:txBody>
                  <a:tcPr anchor="ctr"/>
                </a:tc>
                <a:tc>
                  <a:txBody>
                    <a:bodyPr/>
                    <a:lstStyle/>
                    <a:p>
                      <a:r>
                        <a:rPr lang="en-BR" sz="1600" dirty="0">
                          <a:latin typeface="Avenir Next Condensed" panose="020B0506020202020204" pitchFamily="34" charset="0"/>
                        </a:rPr>
                        <a:t>NASA OTPS Study, CNES, Photonic Associates (USA)</a:t>
                      </a:r>
                    </a:p>
                  </a:txBody>
                  <a:tcPr anchor="ctr"/>
                </a:tc>
                <a:extLst>
                  <a:ext uri="{0D108BD9-81ED-4DB2-BD59-A6C34878D82A}">
                    <a16:rowId xmlns:a16="http://schemas.microsoft.com/office/drawing/2014/main" val="380141371"/>
                  </a:ext>
                </a:extLst>
              </a:tr>
              <a:tr h="370840">
                <a:tc>
                  <a:txBody>
                    <a:bodyPr/>
                    <a:lstStyle/>
                    <a:p>
                      <a:r>
                        <a:rPr lang="en-BR" sz="1600" dirty="0">
                          <a:latin typeface="Avenir Next Condensed" panose="020B0506020202020204" pitchFamily="34" charset="0"/>
                        </a:rPr>
                        <a:t>International Coordination</a:t>
                      </a:r>
                    </a:p>
                  </a:txBody>
                  <a:tcPr anchor="ctr"/>
                </a:tc>
                <a:tc>
                  <a:txBody>
                    <a:bodyPr/>
                    <a:lstStyle/>
                    <a:p>
                      <a:r>
                        <a:rPr lang="en-BR" sz="1600" dirty="0">
                          <a:latin typeface="Avenir Next Condensed" panose="020B0506020202020204" pitchFamily="34" charset="0"/>
                        </a:rPr>
                        <a:t>Global guidelines and cooperative policies to prevent debris generation</a:t>
                      </a:r>
                    </a:p>
                  </a:txBody>
                  <a:tcPr anchor="ctr"/>
                </a:tc>
                <a:tc>
                  <a:txBody>
                    <a:bodyPr/>
                    <a:lstStyle/>
                    <a:p>
                      <a:r>
                        <a:rPr lang="en-BR" sz="1600" dirty="0">
                          <a:latin typeface="Avenir Next Condensed" panose="020B0506020202020204" pitchFamily="34" charset="0"/>
                        </a:rPr>
                        <a:t>All object types</a:t>
                      </a:r>
                    </a:p>
                  </a:txBody>
                  <a:tcPr anchor="ctr"/>
                </a:tc>
                <a:tc>
                  <a:txBody>
                    <a:bodyPr/>
                    <a:lstStyle/>
                    <a:p>
                      <a:r>
                        <a:rPr lang="en-BR" sz="1600" dirty="0">
                          <a:latin typeface="Avenir Next Condensed" panose="020B0506020202020204" pitchFamily="34" charset="0"/>
                        </a:rPr>
                        <a:t>IADC, UNOOSA, ESA, NASA, JAXA, ISRO, ROSCOSMOS</a:t>
                      </a:r>
                    </a:p>
                  </a:txBody>
                  <a:tcPr anchor="ctr"/>
                </a:tc>
                <a:extLst>
                  <a:ext uri="{0D108BD9-81ED-4DB2-BD59-A6C34878D82A}">
                    <a16:rowId xmlns:a16="http://schemas.microsoft.com/office/drawing/2014/main" val="3721283251"/>
                  </a:ext>
                </a:extLst>
              </a:tr>
            </a:tbl>
          </a:graphicData>
        </a:graphic>
      </p:graphicFrame>
    </p:spTree>
    <p:extLst>
      <p:ext uri="{BB962C8B-B14F-4D97-AF65-F5344CB8AC3E}">
        <p14:creationId xmlns:p14="http://schemas.microsoft.com/office/powerpoint/2010/main" val="421984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FB9DAD1-75FB-AF6A-FC09-1BA4547B3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09" y="0"/>
            <a:ext cx="128902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5BB0-4796-E2D8-C96F-890A57F0CB9F}"/>
            </a:ext>
          </a:extLst>
        </p:cNvPr>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9673BEFF-BB6E-A424-4CFD-C3379E01E249}"/>
              </a:ext>
            </a:extLst>
          </p:cNvPr>
          <p:cNvPicPr>
            <a:picLocks noChangeAspect="1"/>
          </p:cNvPicPr>
          <p:nvPr/>
        </p:nvPicPr>
        <p:blipFill>
          <a:blip r:embed="rId3"/>
          <a:srcRect b="28251"/>
          <a:stretch>
            <a:fillRect/>
          </a:stretch>
        </p:blipFill>
        <p:spPr>
          <a:xfrm>
            <a:off x="-114300" y="1"/>
            <a:ext cx="12744450" cy="6857999"/>
          </a:xfrm>
          <a:prstGeom prst="rect">
            <a:avLst/>
          </a:prstGeom>
        </p:spPr>
      </p:pic>
      <p:sp>
        <p:nvSpPr>
          <p:cNvPr id="7" name="TextBox 6">
            <a:extLst>
              <a:ext uri="{FF2B5EF4-FFF2-40B4-BE49-F238E27FC236}">
                <a16:creationId xmlns:a16="http://schemas.microsoft.com/office/drawing/2014/main" id="{7E41BE63-067B-1852-54B2-8744FDA98720}"/>
              </a:ext>
            </a:extLst>
          </p:cNvPr>
          <p:cNvSpPr txBox="1"/>
          <p:nvPr/>
        </p:nvSpPr>
        <p:spPr>
          <a:xfrm>
            <a:off x="304544" y="456171"/>
            <a:ext cx="7861447" cy="1015663"/>
          </a:xfrm>
          <a:prstGeom prst="rect">
            <a:avLst/>
          </a:prstGeom>
          <a:noFill/>
        </p:spPr>
        <p:txBody>
          <a:bodyPr wrap="none" rtlCol="0">
            <a:spAutoFit/>
          </a:bodyPr>
          <a:lstStyle/>
          <a:p>
            <a:r>
              <a:rPr lang="en-BR" sz="6000" dirty="0">
                <a:solidFill>
                  <a:schemeClr val="bg1"/>
                </a:solidFill>
                <a:latin typeface="Edge of the Galaxy" pitchFamily="2" charset="0"/>
              </a:rPr>
              <a:t>Capitain’s log – Final Entry</a:t>
            </a:r>
          </a:p>
        </p:txBody>
      </p:sp>
      <p:sp>
        <p:nvSpPr>
          <p:cNvPr id="2" name="TextBox 1">
            <a:extLst>
              <a:ext uri="{FF2B5EF4-FFF2-40B4-BE49-F238E27FC236}">
                <a16:creationId xmlns:a16="http://schemas.microsoft.com/office/drawing/2014/main" id="{CA2B7ACA-5CE1-FB6B-30CE-45064082BF1F}"/>
              </a:ext>
            </a:extLst>
          </p:cNvPr>
          <p:cNvSpPr txBox="1"/>
          <p:nvPr/>
        </p:nvSpPr>
        <p:spPr>
          <a:xfrm>
            <a:off x="5072242" y="1464139"/>
            <a:ext cx="3093749" cy="369332"/>
          </a:xfrm>
          <a:prstGeom prst="rect">
            <a:avLst/>
          </a:prstGeom>
          <a:noFill/>
        </p:spPr>
        <p:txBody>
          <a:bodyPr wrap="square" rtlCol="0">
            <a:spAutoFit/>
          </a:bodyPr>
          <a:lstStyle/>
          <a:p>
            <a:r>
              <a:rPr lang="en-US" b="1" dirty="0" err="1">
                <a:solidFill>
                  <a:schemeClr val="bg1"/>
                </a:solidFill>
                <a:latin typeface="Avenir Book" panose="02000503020000020003" pitchFamily="2" charset="0"/>
              </a:rPr>
              <a:t>Earthdate</a:t>
            </a:r>
            <a:r>
              <a:rPr lang="en-US" b="1" dirty="0">
                <a:solidFill>
                  <a:schemeClr val="bg1"/>
                </a:solidFill>
                <a:latin typeface="Avenir Book" panose="02000503020000020003" pitchFamily="2" charset="0"/>
              </a:rPr>
              <a:t> 2025.09.15. </a:t>
            </a:r>
          </a:p>
        </p:txBody>
      </p:sp>
      <p:sp>
        <p:nvSpPr>
          <p:cNvPr id="3" name="TextBox 2">
            <a:extLst>
              <a:ext uri="{FF2B5EF4-FFF2-40B4-BE49-F238E27FC236}">
                <a16:creationId xmlns:a16="http://schemas.microsoft.com/office/drawing/2014/main" id="{BA9152B1-BEDD-527F-35DE-3A4553F2E1A9}"/>
              </a:ext>
            </a:extLst>
          </p:cNvPr>
          <p:cNvSpPr txBox="1"/>
          <p:nvPr/>
        </p:nvSpPr>
        <p:spPr>
          <a:xfrm>
            <a:off x="304544" y="2041258"/>
            <a:ext cx="11887456" cy="369332"/>
          </a:xfrm>
          <a:prstGeom prst="rect">
            <a:avLst/>
          </a:prstGeom>
          <a:noFill/>
        </p:spPr>
        <p:txBody>
          <a:bodyPr wrap="square" rtlCol="0">
            <a:spAutoFit/>
          </a:bodyPr>
          <a:lstStyle/>
          <a:p>
            <a:r>
              <a:rPr lang="en-US" dirty="0">
                <a:solidFill>
                  <a:schemeClr val="bg1"/>
                </a:solidFill>
                <a:latin typeface="Avenir Book" panose="02000503020000020003" pitchFamily="2" charset="0"/>
              </a:rPr>
              <a:t>The </a:t>
            </a:r>
            <a:r>
              <a:rPr lang="en-US" b="1" dirty="0">
                <a:solidFill>
                  <a:schemeClr val="bg1"/>
                </a:solidFill>
                <a:latin typeface="Avenir Book" panose="02000503020000020003" pitchFamily="2" charset="0"/>
              </a:rPr>
              <a:t>Data Voyager completes its mission</a:t>
            </a:r>
            <a:r>
              <a:rPr lang="en-US" dirty="0">
                <a:solidFill>
                  <a:schemeClr val="bg1"/>
                </a:solidFill>
                <a:latin typeface="Avenir Book" panose="02000503020000020003" pitchFamily="2" charset="0"/>
              </a:rPr>
              <a:t>, having charted the </a:t>
            </a:r>
            <a:r>
              <a:rPr lang="en-US" b="1" dirty="0">
                <a:solidFill>
                  <a:schemeClr val="bg1"/>
                </a:solidFill>
                <a:latin typeface="Avenir Book" panose="02000503020000020003" pitchFamily="2" charset="0"/>
              </a:rPr>
              <a:t>orbital landscape </a:t>
            </a:r>
            <a:r>
              <a:rPr lang="en-US" dirty="0">
                <a:solidFill>
                  <a:schemeClr val="bg1"/>
                </a:solidFill>
                <a:latin typeface="Avenir Book" panose="02000503020000020003" pitchFamily="2" charset="0"/>
              </a:rPr>
              <a:t>with passion and curiosity. </a:t>
            </a:r>
          </a:p>
        </p:txBody>
      </p:sp>
      <p:sp>
        <p:nvSpPr>
          <p:cNvPr id="8" name="TextBox 7">
            <a:extLst>
              <a:ext uri="{FF2B5EF4-FFF2-40B4-BE49-F238E27FC236}">
                <a16:creationId xmlns:a16="http://schemas.microsoft.com/office/drawing/2014/main" id="{8EA692CC-71B6-DDCE-3E4F-4F3C3448FA3E}"/>
              </a:ext>
            </a:extLst>
          </p:cNvPr>
          <p:cNvSpPr txBox="1"/>
          <p:nvPr/>
        </p:nvSpPr>
        <p:spPr>
          <a:xfrm>
            <a:off x="314197" y="2479802"/>
            <a:ext cx="11887456" cy="646331"/>
          </a:xfrm>
          <a:prstGeom prst="rect">
            <a:avLst/>
          </a:prstGeom>
          <a:noFill/>
        </p:spPr>
        <p:txBody>
          <a:bodyPr wrap="square" rtlCol="0">
            <a:spAutoFit/>
          </a:bodyPr>
          <a:lstStyle/>
          <a:p>
            <a:r>
              <a:rPr lang="en-US" dirty="0">
                <a:solidFill>
                  <a:schemeClr val="bg1"/>
                </a:solidFill>
                <a:latin typeface="Avenir Book" panose="02000503020000020003" pitchFamily="2" charset="0"/>
              </a:rPr>
              <a:t>Over four weeks, the crew decoded the </a:t>
            </a:r>
            <a:r>
              <a:rPr lang="en-US" b="1" dirty="0">
                <a:solidFill>
                  <a:schemeClr val="bg1"/>
                </a:solidFill>
                <a:latin typeface="Avenir Book" panose="02000503020000020003" pitchFamily="2" charset="0"/>
              </a:rPr>
              <a:t>patterns of decay</a:t>
            </a:r>
            <a:r>
              <a:rPr lang="en-US" dirty="0">
                <a:solidFill>
                  <a:schemeClr val="bg1"/>
                </a:solidFill>
                <a:latin typeface="Avenir Book" panose="02000503020000020003" pitchFamily="2" charset="0"/>
              </a:rPr>
              <a:t>, mapped </a:t>
            </a:r>
            <a:r>
              <a:rPr lang="en-US" b="1" dirty="0">
                <a:solidFill>
                  <a:schemeClr val="bg1"/>
                </a:solidFill>
                <a:latin typeface="Avenir Book" panose="02000503020000020003" pitchFamily="2" charset="0"/>
              </a:rPr>
              <a:t>collision risks</a:t>
            </a:r>
            <a:r>
              <a:rPr lang="en-US" dirty="0">
                <a:solidFill>
                  <a:schemeClr val="bg1"/>
                </a:solidFill>
                <a:latin typeface="Avenir Book" panose="02000503020000020003" pitchFamily="2" charset="0"/>
              </a:rPr>
              <a:t>, and built a first prototype of a monitoring dashboard - a humble but promising tool for space traffic awareness.</a:t>
            </a:r>
          </a:p>
        </p:txBody>
      </p:sp>
      <p:sp>
        <p:nvSpPr>
          <p:cNvPr id="9" name="TextBox 8">
            <a:extLst>
              <a:ext uri="{FF2B5EF4-FFF2-40B4-BE49-F238E27FC236}">
                <a16:creationId xmlns:a16="http://schemas.microsoft.com/office/drawing/2014/main" id="{A8387E36-F4B7-53E6-1AA4-0166B96F2825}"/>
              </a:ext>
            </a:extLst>
          </p:cNvPr>
          <p:cNvSpPr txBox="1"/>
          <p:nvPr/>
        </p:nvSpPr>
        <p:spPr>
          <a:xfrm>
            <a:off x="304544" y="3203134"/>
            <a:ext cx="11887456" cy="646331"/>
          </a:xfrm>
          <a:prstGeom prst="rect">
            <a:avLst/>
          </a:prstGeom>
          <a:noFill/>
        </p:spPr>
        <p:txBody>
          <a:bodyPr wrap="square" rtlCol="0">
            <a:spAutoFit/>
          </a:bodyPr>
          <a:lstStyle/>
          <a:p>
            <a:r>
              <a:rPr lang="en-US" dirty="0">
                <a:solidFill>
                  <a:schemeClr val="bg1"/>
                </a:solidFill>
                <a:latin typeface="Avenir Book" panose="02000503020000020003" pitchFamily="2" charset="0"/>
              </a:rPr>
              <a:t>Though our sensors detected low decay probability across most active objects, the </a:t>
            </a:r>
            <a:r>
              <a:rPr lang="en-US" b="1" u="sng" dirty="0">
                <a:solidFill>
                  <a:schemeClr val="bg1"/>
                </a:solidFill>
                <a:latin typeface="Avenir Book" panose="02000503020000020003" pitchFamily="2" charset="0"/>
              </a:rPr>
              <a:t>real threat lies in the silent drift of inactive debris and rocket bodies</a:t>
            </a:r>
            <a:r>
              <a:rPr lang="en-US" dirty="0">
                <a:solidFill>
                  <a:schemeClr val="bg1"/>
                </a:solidFill>
                <a:latin typeface="Avenir Book" panose="02000503020000020003" pitchFamily="2" charset="0"/>
              </a:rPr>
              <a:t>. </a:t>
            </a:r>
          </a:p>
        </p:txBody>
      </p:sp>
      <p:sp>
        <p:nvSpPr>
          <p:cNvPr id="10" name="TextBox 9">
            <a:extLst>
              <a:ext uri="{FF2B5EF4-FFF2-40B4-BE49-F238E27FC236}">
                <a16:creationId xmlns:a16="http://schemas.microsoft.com/office/drawing/2014/main" id="{BC2068E1-584B-F588-DF56-B2F55D780C93}"/>
              </a:ext>
            </a:extLst>
          </p:cNvPr>
          <p:cNvSpPr txBox="1"/>
          <p:nvPr/>
        </p:nvSpPr>
        <p:spPr>
          <a:xfrm>
            <a:off x="304544" y="3991831"/>
            <a:ext cx="11887456" cy="646331"/>
          </a:xfrm>
          <a:prstGeom prst="rect">
            <a:avLst/>
          </a:prstGeom>
          <a:noFill/>
        </p:spPr>
        <p:txBody>
          <a:bodyPr wrap="square" rtlCol="0">
            <a:spAutoFit/>
          </a:bodyPr>
          <a:lstStyle/>
          <a:p>
            <a:r>
              <a:rPr lang="en-US" dirty="0">
                <a:solidFill>
                  <a:schemeClr val="bg1"/>
                </a:solidFill>
                <a:latin typeface="Avenir Book" panose="02000503020000020003" pitchFamily="2" charset="0"/>
              </a:rPr>
              <a:t>The crew has proposed mitigation strategies, from robotic retrieval to photon nudging, and outlined future analyses to guide the next phase of orbital stewardship.</a:t>
            </a:r>
          </a:p>
        </p:txBody>
      </p:sp>
      <p:sp>
        <p:nvSpPr>
          <p:cNvPr id="11" name="TextBox 10">
            <a:extLst>
              <a:ext uri="{FF2B5EF4-FFF2-40B4-BE49-F238E27FC236}">
                <a16:creationId xmlns:a16="http://schemas.microsoft.com/office/drawing/2014/main" id="{78E4380E-5600-7BC0-C49D-CF2743AAD45A}"/>
              </a:ext>
            </a:extLst>
          </p:cNvPr>
          <p:cNvSpPr txBox="1"/>
          <p:nvPr/>
        </p:nvSpPr>
        <p:spPr>
          <a:xfrm>
            <a:off x="304544" y="4780528"/>
            <a:ext cx="11887456" cy="646331"/>
          </a:xfrm>
          <a:prstGeom prst="rect">
            <a:avLst/>
          </a:prstGeom>
          <a:noFill/>
        </p:spPr>
        <p:txBody>
          <a:bodyPr wrap="square" rtlCol="0">
            <a:spAutoFit/>
          </a:bodyPr>
          <a:lstStyle/>
          <a:p>
            <a:r>
              <a:rPr lang="en-US" dirty="0">
                <a:solidFill>
                  <a:schemeClr val="bg1"/>
                </a:solidFill>
                <a:latin typeface="Avenir Book" panose="02000503020000020003" pitchFamily="2" charset="0"/>
              </a:rPr>
              <a:t>This voyage was more than data: it was </a:t>
            </a:r>
            <a:r>
              <a:rPr lang="en-US" b="1" dirty="0">
                <a:solidFill>
                  <a:schemeClr val="bg1"/>
                </a:solidFill>
                <a:latin typeface="Avenir Book" panose="02000503020000020003" pitchFamily="2" charset="0"/>
              </a:rPr>
              <a:t>collaboration</a:t>
            </a:r>
            <a:r>
              <a:rPr lang="en-US" dirty="0">
                <a:solidFill>
                  <a:schemeClr val="bg1"/>
                </a:solidFill>
                <a:latin typeface="Avenir Book" panose="02000503020000020003" pitchFamily="2" charset="0"/>
              </a:rPr>
              <a:t>, </a:t>
            </a:r>
            <a:r>
              <a:rPr lang="en-US" u="sng" dirty="0">
                <a:solidFill>
                  <a:schemeClr val="bg1"/>
                </a:solidFill>
                <a:latin typeface="Avenir Book" panose="02000503020000020003" pitchFamily="2" charset="0"/>
              </a:rPr>
              <a:t>empowerment</a:t>
            </a:r>
            <a:r>
              <a:rPr lang="en-US" dirty="0">
                <a:solidFill>
                  <a:schemeClr val="bg1"/>
                </a:solidFill>
                <a:latin typeface="Avenir Book" panose="02000503020000020003" pitchFamily="2" charset="0"/>
              </a:rPr>
              <a:t>, and the </a:t>
            </a:r>
            <a:r>
              <a:rPr lang="en-US" b="1" dirty="0">
                <a:solidFill>
                  <a:schemeClr val="bg1"/>
                </a:solidFill>
                <a:latin typeface="Avenir Book" panose="02000503020000020003" pitchFamily="2" charset="0"/>
              </a:rPr>
              <a:t>pursuit of insight </a:t>
            </a:r>
            <a:r>
              <a:rPr lang="en-US" dirty="0">
                <a:solidFill>
                  <a:schemeClr val="bg1"/>
                </a:solidFill>
                <a:latin typeface="Avenir Book" panose="02000503020000020003" pitchFamily="2" charset="0"/>
              </a:rPr>
              <a:t>in the vastness of open space datasets. </a:t>
            </a:r>
          </a:p>
        </p:txBody>
      </p:sp>
      <p:sp>
        <p:nvSpPr>
          <p:cNvPr id="12" name="TextBox 11">
            <a:extLst>
              <a:ext uri="{FF2B5EF4-FFF2-40B4-BE49-F238E27FC236}">
                <a16:creationId xmlns:a16="http://schemas.microsoft.com/office/drawing/2014/main" id="{BEBCFC72-05BD-AB24-C298-7514A09D506B}"/>
              </a:ext>
            </a:extLst>
          </p:cNvPr>
          <p:cNvSpPr txBox="1"/>
          <p:nvPr/>
        </p:nvSpPr>
        <p:spPr>
          <a:xfrm>
            <a:off x="304544" y="5569225"/>
            <a:ext cx="11887456" cy="369332"/>
          </a:xfrm>
          <a:prstGeom prst="rect">
            <a:avLst/>
          </a:prstGeom>
          <a:noFill/>
        </p:spPr>
        <p:txBody>
          <a:bodyPr wrap="square" rtlCol="0">
            <a:spAutoFit/>
          </a:bodyPr>
          <a:lstStyle/>
          <a:p>
            <a:r>
              <a:rPr lang="en-US" b="1" u="sng" dirty="0">
                <a:solidFill>
                  <a:schemeClr val="bg1"/>
                </a:solidFill>
                <a:latin typeface="Avenir Book" panose="02000503020000020003" pitchFamily="2" charset="0"/>
              </a:rPr>
              <a:t>The mission ends, but the journey continues</a:t>
            </a:r>
            <a:r>
              <a:rPr lang="en-US" b="1" dirty="0">
                <a:solidFill>
                  <a:schemeClr val="bg1"/>
                </a:solidFill>
                <a:latin typeface="Avenir Book" panose="02000503020000020003" pitchFamily="2" charset="0"/>
              </a:rPr>
              <a:t>. </a:t>
            </a:r>
            <a:r>
              <a:rPr lang="en-US" b="1" u="sng" dirty="0">
                <a:solidFill>
                  <a:schemeClr val="bg1"/>
                </a:solidFill>
                <a:latin typeface="Avenir Book" panose="02000503020000020003" pitchFamily="2" charset="0"/>
              </a:rPr>
              <a:t>The stars await our next query</a:t>
            </a:r>
            <a:r>
              <a:rPr lang="en-US"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2235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gtEl>
                                        <p:attrNameLst>
                                          <p:attrName>ppt_y</p:attrName>
                                        </p:attrNameLst>
                                      </p:cBhvr>
                                      <p:tavLst>
                                        <p:tav tm="0">
                                          <p:val>
                                            <p:strVal val="#ppt_y"/>
                                          </p:val>
                                        </p:tav>
                                        <p:tav tm="100000">
                                          <p:val>
                                            <p:strVal val="#ppt_y"/>
                                          </p:val>
                                        </p:tav>
                                      </p:tavLst>
                                    </p:anim>
                                    <p:anim calcmode="lin" valueType="num">
                                      <p:cBhvr>
                                        <p:cTn id="18"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8"/>
                                        </p:tgtEl>
                                        <p:attrNameLst>
                                          <p:attrName>ppt_y</p:attrName>
                                        </p:attrNameLst>
                                      </p:cBhvr>
                                      <p:tavLst>
                                        <p:tav tm="0">
                                          <p:val>
                                            <p:strVal val="#ppt_y"/>
                                          </p:val>
                                        </p:tav>
                                        <p:tav tm="100000">
                                          <p:val>
                                            <p:strVal val="#ppt_y"/>
                                          </p:val>
                                        </p:tav>
                                      </p:tavLst>
                                    </p:anim>
                                    <p:anim calcmode="lin" valueType="num">
                                      <p:cBhvr>
                                        <p:cTn id="2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0"/>
                                        </p:tgtEl>
                                        <p:attrNameLst>
                                          <p:attrName>ppt_y</p:attrName>
                                        </p:attrNameLst>
                                      </p:cBhvr>
                                      <p:tavLst>
                                        <p:tav tm="0">
                                          <p:val>
                                            <p:strVal val="#ppt_y"/>
                                          </p:val>
                                        </p:tav>
                                        <p:tav tm="100000">
                                          <p:val>
                                            <p:strVal val="#ppt_y"/>
                                          </p:val>
                                        </p:tav>
                                      </p:tavLst>
                                    </p:anim>
                                    <p:anim calcmode="lin" valueType="num">
                                      <p:cBhvr>
                                        <p:cTn id="4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11"/>
                                        </p:tgtEl>
                                        <p:attrNameLst>
                                          <p:attrName>ppt_y</p:attrName>
                                        </p:attrNameLst>
                                      </p:cBhvr>
                                      <p:tavLst>
                                        <p:tav tm="0">
                                          <p:val>
                                            <p:strVal val="#ppt_y"/>
                                          </p:val>
                                        </p:tav>
                                        <p:tav tm="100000">
                                          <p:val>
                                            <p:strVal val="#ppt_y"/>
                                          </p:val>
                                        </p:tav>
                                      </p:tavLst>
                                    </p:anim>
                                    <p:anim calcmode="lin" valueType="num">
                                      <p:cBhvr>
                                        <p:cTn id="5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2"/>
                                        </p:tgtEl>
                                        <p:attrNameLst>
                                          <p:attrName>ppt_y</p:attrName>
                                        </p:attrNameLst>
                                      </p:cBhvr>
                                      <p:tavLst>
                                        <p:tav tm="0">
                                          <p:val>
                                            <p:strVal val="#ppt_y"/>
                                          </p:val>
                                        </p:tav>
                                        <p:tav tm="100000">
                                          <p:val>
                                            <p:strVal val="#ppt_y"/>
                                          </p:val>
                                        </p:tav>
                                      </p:tavLst>
                                    </p:anim>
                                    <p:anim calcmode="lin" valueType="num">
                                      <p:cBhvr>
                                        <p:cTn id="6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3028-0A13-D81C-6434-4A2CE3702DB6}"/>
            </a:ext>
          </a:extLst>
        </p:cNvPr>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85305957-DD32-9D93-DDB2-507900FB7BCE}"/>
              </a:ext>
            </a:extLst>
          </p:cNvPr>
          <p:cNvPicPr>
            <a:picLocks noChangeAspect="1"/>
          </p:cNvPicPr>
          <p:nvPr/>
        </p:nvPicPr>
        <p:blipFill>
          <a:blip r:embed="rId3"/>
          <a:srcRect b="28251"/>
          <a:stretch>
            <a:fillRect/>
          </a:stretch>
        </p:blipFill>
        <p:spPr>
          <a:xfrm>
            <a:off x="-142876" y="1"/>
            <a:ext cx="12744450" cy="6857999"/>
          </a:xfrm>
          <a:prstGeom prst="rect">
            <a:avLst/>
          </a:prstGeom>
        </p:spPr>
      </p:pic>
      <p:pic>
        <p:nvPicPr>
          <p:cNvPr id="6" name="Picture 5" descr="A person wearing glasses and a black and white tank top&#10;&#10;AI-generated content may be incorrect.">
            <a:extLst>
              <a:ext uri="{FF2B5EF4-FFF2-40B4-BE49-F238E27FC236}">
                <a16:creationId xmlns:a16="http://schemas.microsoft.com/office/drawing/2014/main" id="{68BEB2F3-183D-DC0D-6CE8-1D4334CD069E}"/>
              </a:ext>
            </a:extLst>
          </p:cNvPr>
          <p:cNvPicPr>
            <a:picLocks noChangeAspect="1"/>
          </p:cNvPicPr>
          <p:nvPr/>
        </p:nvPicPr>
        <p:blipFill>
          <a:blip r:embed="rId4"/>
          <a:srcRect l="5507" t="6042" r="2193" b="2293"/>
          <a:stretch>
            <a:fillRect/>
          </a:stretch>
        </p:blipFill>
        <p:spPr>
          <a:xfrm>
            <a:off x="198192" y="315392"/>
            <a:ext cx="2152079" cy="2913583"/>
          </a:xfrm>
          <a:custGeom>
            <a:avLst/>
            <a:gdLst>
              <a:gd name="connsiteX0" fmla="*/ 0 w 2152079"/>
              <a:gd name="connsiteY0" fmla="*/ 0 h 2913583"/>
              <a:gd name="connsiteX1" fmla="*/ 473457 w 2152079"/>
              <a:gd name="connsiteY1" fmla="*/ 0 h 2913583"/>
              <a:gd name="connsiteX2" fmla="*/ 968436 w 2152079"/>
              <a:gd name="connsiteY2" fmla="*/ 0 h 2913583"/>
              <a:gd name="connsiteX3" fmla="*/ 1527976 w 2152079"/>
              <a:gd name="connsiteY3" fmla="*/ 0 h 2913583"/>
              <a:gd name="connsiteX4" fmla="*/ 2152079 w 2152079"/>
              <a:gd name="connsiteY4" fmla="*/ 0 h 2913583"/>
              <a:gd name="connsiteX5" fmla="*/ 2152079 w 2152079"/>
              <a:gd name="connsiteY5" fmla="*/ 524445 h 2913583"/>
              <a:gd name="connsiteX6" fmla="*/ 2152079 w 2152079"/>
              <a:gd name="connsiteY6" fmla="*/ 1019754 h 2913583"/>
              <a:gd name="connsiteX7" fmla="*/ 2152079 w 2152079"/>
              <a:gd name="connsiteY7" fmla="*/ 1515063 h 2913583"/>
              <a:gd name="connsiteX8" fmla="*/ 2152079 w 2152079"/>
              <a:gd name="connsiteY8" fmla="*/ 2097780 h 2913583"/>
              <a:gd name="connsiteX9" fmla="*/ 2152079 w 2152079"/>
              <a:gd name="connsiteY9" fmla="*/ 2913583 h 2913583"/>
              <a:gd name="connsiteX10" fmla="*/ 1592538 w 2152079"/>
              <a:gd name="connsiteY10" fmla="*/ 2913583 h 2913583"/>
              <a:gd name="connsiteX11" fmla="*/ 1076040 w 2152079"/>
              <a:gd name="connsiteY11" fmla="*/ 2913583 h 2913583"/>
              <a:gd name="connsiteX12" fmla="*/ 602582 w 2152079"/>
              <a:gd name="connsiteY12" fmla="*/ 2913583 h 2913583"/>
              <a:gd name="connsiteX13" fmla="*/ 0 w 2152079"/>
              <a:gd name="connsiteY13" fmla="*/ 2913583 h 2913583"/>
              <a:gd name="connsiteX14" fmla="*/ 0 w 2152079"/>
              <a:gd name="connsiteY14" fmla="*/ 2389138 h 2913583"/>
              <a:gd name="connsiteX15" fmla="*/ 0 w 2152079"/>
              <a:gd name="connsiteY15" fmla="*/ 1806421 h 2913583"/>
              <a:gd name="connsiteX16" fmla="*/ 0 w 2152079"/>
              <a:gd name="connsiteY16" fmla="*/ 1165433 h 2913583"/>
              <a:gd name="connsiteX17" fmla="*/ 0 w 2152079"/>
              <a:gd name="connsiteY17" fmla="*/ 640988 h 2913583"/>
              <a:gd name="connsiteX18" fmla="*/ 0 w 2152079"/>
              <a:gd name="connsiteY18" fmla="*/ 0 h 291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3583"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39084" y="166773"/>
                  <a:pt x="2163028" y="289973"/>
                  <a:pt x="2152079" y="524445"/>
                </a:cubicBezTo>
                <a:cubicBezTo>
                  <a:pt x="2141130" y="758918"/>
                  <a:pt x="2167497" y="866149"/>
                  <a:pt x="2152079" y="1019754"/>
                </a:cubicBezTo>
                <a:cubicBezTo>
                  <a:pt x="2136661" y="1173359"/>
                  <a:pt x="2140083" y="1402012"/>
                  <a:pt x="2152079" y="1515063"/>
                </a:cubicBezTo>
                <a:cubicBezTo>
                  <a:pt x="2164075" y="1628114"/>
                  <a:pt x="2142556" y="1911973"/>
                  <a:pt x="2152079" y="2097780"/>
                </a:cubicBezTo>
                <a:cubicBezTo>
                  <a:pt x="2161602" y="2283587"/>
                  <a:pt x="2171625" y="2550007"/>
                  <a:pt x="2152079" y="2913583"/>
                </a:cubicBezTo>
                <a:cubicBezTo>
                  <a:pt x="1945746" y="2903358"/>
                  <a:pt x="1821634" y="2938257"/>
                  <a:pt x="1592538" y="2913583"/>
                </a:cubicBezTo>
                <a:cubicBezTo>
                  <a:pt x="1363442" y="2888909"/>
                  <a:pt x="1283118" y="2932732"/>
                  <a:pt x="1076040" y="2913583"/>
                </a:cubicBezTo>
                <a:cubicBezTo>
                  <a:pt x="868962" y="2894434"/>
                  <a:pt x="755611" y="2931242"/>
                  <a:pt x="602582" y="2913583"/>
                </a:cubicBezTo>
                <a:cubicBezTo>
                  <a:pt x="449553" y="2895924"/>
                  <a:pt x="167914" y="2893055"/>
                  <a:pt x="0" y="2913583"/>
                </a:cubicBezTo>
                <a:cubicBezTo>
                  <a:pt x="-23316" y="2708369"/>
                  <a:pt x="-15823" y="2527794"/>
                  <a:pt x="0" y="2389138"/>
                </a:cubicBezTo>
                <a:cubicBezTo>
                  <a:pt x="15823" y="2250483"/>
                  <a:pt x="-4519" y="1945577"/>
                  <a:pt x="0" y="1806421"/>
                </a:cubicBezTo>
                <a:cubicBezTo>
                  <a:pt x="4519" y="1667265"/>
                  <a:pt x="13348" y="1322713"/>
                  <a:pt x="0" y="1165433"/>
                </a:cubicBezTo>
                <a:cubicBezTo>
                  <a:pt x="-13348" y="1008153"/>
                  <a:pt x="25113" y="858658"/>
                  <a:pt x="0" y="640988"/>
                </a:cubicBezTo>
                <a:cubicBezTo>
                  <a:pt x="-25113" y="423319"/>
                  <a:pt x="-11047" y="234198"/>
                  <a:pt x="0" y="0"/>
                </a:cubicBezTo>
                <a:close/>
              </a:path>
              <a:path w="2152079" h="2913583"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76444" y="125141"/>
                  <a:pt x="2141557" y="302052"/>
                  <a:pt x="2152079" y="553581"/>
                </a:cubicBezTo>
                <a:cubicBezTo>
                  <a:pt x="2162601" y="805110"/>
                  <a:pt x="2161624" y="842271"/>
                  <a:pt x="2152079" y="1078026"/>
                </a:cubicBezTo>
                <a:cubicBezTo>
                  <a:pt x="2142534" y="1313782"/>
                  <a:pt x="2136270" y="1504306"/>
                  <a:pt x="2152079" y="1660742"/>
                </a:cubicBezTo>
                <a:cubicBezTo>
                  <a:pt x="2167888" y="1817178"/>
                  <a:pt x="2177569" y="2072457"/>
                  <a:pt x="2152079" y="2243459"/>
                </a:cubicBezTo>
                <a:cubicBezTo>
                  <a:pt x="2126589" y="2414461"/>
                  <a:pt x="2183120" y="2597881"/>
                  <a:pt x="2152079" y="2913583"/>
                </a:cubicBezTo>
                <a:cubicBezTo>
                  <a:pt x="1983855" y="2912375"/>
                  <a:pt x="1823873" y="2897974"/>
                  <a:pt x="1657101" y="2913583"/>
                </a:cubicBezTo>
                <a:cubicBezTo>
                  <a:pt x="1490329" y="2929192"/>
                  <a:pt x="1340381" y="2890376"/>
                  <a:pt x="1119081" y="2913583"/>
                </a:cubicBezTo>
                <a:cubicBezTo>
                  <a:pt x="897781" y="2936790"/>
                  <a:pt x="826840" y="2928410"/>
                  <a:pt x="602582" y="2913583"/>
                </a:cubicBezTo>
                <a:cubicBezTo>
                  <a:pt x="378324" y="2898756"/>
                  <a:pt x="210656" y="2916752"/>
                  <a:pt x="0" y="2913583"/>
                </a:cubicBezTo>
                <a:cubicBezTo>
                  <a:pt x="-21574" y="2603290"/>
                  <a:pt x="-26149" y="2516766"/>
                  <a:pt x="0" y="2272595"/>
                </a:cubicBezTo>
                <a:cubicBezTo>
                  <a:pt x="26149" y="2028424"/>
                  <a:pt x="-12408" y="1854040"/>
                  <a:pt x="0" y="1631606"/>
                </a:cubicBezTo>
                <a:cubicBezTo>
                  <a:pt x="12408" y="1409172"/>
                  <a:pt x="10537" y="1268424"/>
                  <a:pt x="0" y="1048890"/>
                </a:cubicBezTo>
                <a:cubicBezTo>
                  <a:pt x="-10537" y="829356"/>
                  <a:pt x="21666" y="354244"/>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pic>
      <p:sp>
        <p:nvSpPr>
          <p:cNvPr id="7" name="TextBox 6">
            <a:extLst>
              <a:ext uri="{FF2B5EF4-FFF2-40B4-BE49-F238E27FC236}">
                <a16:creationId xmlns:a16="http://schemas.microsoft.com/office/drawing/2014/main" id="{514F11E2-F355-EF22-6CFE-94C0CB0E50DA}"/>
              </a:ext>
            </a:extLst>
          </p:cNvPr>
          <p:cNvSpPr txBox="1"/>
          <p:nvPr/>
        </p:nvSpPr>
        <p:spPr>
          <a:xfrm>
            <a:off x="2350271" y="2638415"/>
            <a:ext cx="4852610" cy="769441"/>
          </a:xfrm>
          <a:prstGeom prst="rect">
            <a:avLst/>
          </a:prstGeom>
          <a:noFill/>
        </p:spPr>
        <p:txBody>
          <a:bodyPr wrap="none" rtlCol="0">
            <a:spAutoFit/>
          </a:bodyPr>
          <a:lstStyle/>
          <a:p>
            <a:r>
              <a:rPr lang="en-BR" sz="4400" dirty="0">
                <a:solidFill>
                  <a:schemeClr val="bg1"/>
                </a:solidFill>
                <a:latin typeface="Edge of the Galaxy" pitchFamily="2" charset="0"/>
              </a:rPr>
              <a:t>Adriana M Q Weingart</a:t>
            </a:r>
          </a:p>
        </p:txBody>
      </p:sp>
      <p:sp>
        <p:nvSpPr>
          <p:cNvPr id="2" name="TextBox 1">
            <a:extLst>
              <a:ext uri="{FF2B5EF4-FFF2-40B4-BE49-F238E27FC236}">
                <a16:creationId xmlns:a16="http://schemas.microsoft.com/office/drawing/2014/main" id="{010CFEF0-49EB-049A-9DB0-1E1B985C4A1B}"/>
              </a:ext>
            </a:extLst>
          </p:cNvPr>
          <p:cNvSpPr txBox="1"/>
          <p:nvPr/>
        </p:nvSpPr>
        <p:spPr>
          <a:xfrm>
            <a:off x="5191031" y="4214965"/>
            <a:ext cx="4990469" cy="769441"/>
          </a:xfrm>
          <a:prstGeom prst="rect">
            <a:avLst/>
          </a:prstGeom>
          <a:noFill/>
        </p:spPr>
        <p:txBody>
          <a:bodyPr wrap="none" rtlCol="0">
            <a:spAutoFit/>
          </a:bodyPr>
          <a:lstStyle/>
          <a:p>
            <a:pPr algn="ctr"/>
            <a:r>
              <a:rPr lang="en-BR" sz="4400" dirty="0">
                <a:solidFill>
                  <a:schemeClr val="bg1"/>
                </a:solidFill>
                <a:latin typeface="Edge of the Galaxy" pitchFamily="2" charset="0"/>
              </a:rPr>
              <a:t>Giovana Yukari Sandes</a:t>
            </a:r>
          </a:p>
        </p:txBody>
      </p:sp>
      <p:pic>
        <p:nvPicPr>
          <p:cNvPr id="3" name="Picture 2">
            <a:extLst>
              <a:ext uri="{FF2B5EF4-FFF2-40B4-BE49-F238E27FC236}">
                <a16:creationId xmlns:a16="http://schemas.microsoft.com/office/drawing/2014/main" id="{4ABAEF70-881F-6682-EACF-F6BBE1E2BB2D}"/>
              </a:ext>
            </a:extLst>
          </p:cNvPr>
          <p:cNvPicPr>
            <a:picLocks noChangeAspect="1"/>
          </p:cNvPicPr>
          <p:nvPr/>
        </p:nvPicPr>
        <p:blipFill>
          <a:blip r:embed="rId5"/>
          <a:srcRect l="8815" r="16666"/>
          <a:stretch>
            <a:fillRect/>
          </a:stretch>
        </p:blipFill>
        <p:spPr>
          <a:xfrm>
            <a:off x="10181500" y="1971000"/>
            <a:ext cx="2152079" cy="2916000"/>
          </a:xfrm>
          <a:custGeom>
            <a:avLst/>
            <a:gdLst>
              <a:gd name="connsiteX0" fmla="*/ 0 w 2152079"/>
              <a:gd name="connsiteY0" fmla="*/ 0 h 2916000"/>
              <a:gd name="connsiteX1" fmla="*/ 473457 w 2152079"/>
              <a:gd name="connsiteY1" fmla="*/ 0 h 2916000"/>
              <a:gd name="connsiteX2" fmla="*/ 968436 w 2152079"/>
              <a:gd name="connsiteY2" fmla="*/ 0 h 2916000"/>
              <a:gd name="connsiteX3" fmla="*/ 1527976 w 2152079"/>
              <a:gd name="connsiteY3" fmla="*/ 0 h 2916000"/>
              <a:gd name="connsiteX4" fmla="*/ 2152079 w 2152079"/>
              <a:gd name="connsiteY4" fmla="*/ 0 h 2916000"/>
              <a:gd name="connsiteX5" fmla="*/ 2152079 w 2152079"/>
              <a:gd name="connsiteY5" fmla="*/ 524880 h 2916000"/>
              <a:gd name="connsiteX6" fmla="*/ 2152079 w 2152079"/>
              <a:gd name="connsiteY6" fmla="*/ 1020600 h 2916000"/>
              <a:gd name="connsiteX7" fmla="*/ 2152079 w 2152079"/>
              <a:gd name="connsiteY7" fmla="*/ 1516320 h 2916000"/>
              <a:gd name="connsiteX8" fmla="*/ 2152079 w 2152079"/>
              <a:gd name="connsiteY8" fmla="*/ 2099520 h 2916000"/>
              <a:gd name="connsiteX9" fmla="*/ 2152079 w 2152079"/>
              <a:gd name="connsiteY9" fmla="*/ 2916000 h 2916000"/>
              <a:gd name="connsiteX10" fmla="*/ 1592538 w 2152079"/>
              <a:gd name="connsiteY10" fmla="*/ 2916000 h 2916000"/>
              <a:gd name="connsiteX11" fmla="*/ 1076040 w 2152079"/>
              <a:gd name="connsiteY11" fmla="*/ 2916000 h 2916000"/>
              <a:gd name="connsiteX12" fmla="*/ 602582 w 2152079"/>
              <a:gd name="connsiteY12" fmla="*/ 2916000 h 2916000"/>
              <a:gd name="connsiteX13" fmla="*/ 0 w 2152079"/>
              <a:gd name="connsiteY13" fmla="*/ 2916000 h 2916000"/>
              <a:gd name="connsiteX14" fmla="*/ 0 w 2152079"/>
              <a:gd name="connsiteY14" fmla="*/ 2391120 h 2916000"/>
              <a:gd name="connsiteX15" fmla="*/ 0 w 2152079"/>
              <a:gd name="connsiteY15" fmla="*/ 1807920 h 2916000"/>
              <a:gd name="connsiteX16" fmla="*/ 0 w 2152079"/>
              <a:gd name="connsiteY16" fmla="*/ 1166400 h 2916000"/>
              <a:gd name="connsiteX17" fmla="*/ 0 w 2152079"/>
              <a:gd name="connsiteY17" fmla="*/ 641520 h 2916000"/>
              <a:gd name="connsiteX18" fmla="*/ 0 w 2152079"/>
              <a:gd name="connsiteY18"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6000"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48482" y="112254"/>
                  <a:pt x="2155065" y="271204"/>
                  <a:pt x="2152079" y="524880"/>
                </a:cubicBezTo>
                <a:cubicBezTo>
                  <a:pt x="2149093" y="778556"/>
                  <a:pt x="2152937" y="919203"/>
                  <a:pt x="2152079" y="1020600"/>
                </a:cubicBezTo>
                <a:cubicBezTo>
                  <a:pt x="2151221" y="1121997"/>
                  <a:pt x="2159075" y="1271411"/>
                  <a:pt x="2152079" y="1516320"/>
                </a:cubicBezTo>
                <a:cubicBezTo>
                  <a:pt x="2145083" y="1761229"/>
                  <a:pt x="2177191" y="1919456"/>
                  <a:pt x="2152079" y="2099520"/>
                </a:cubicBezTo>
                <a:cubicBezTo>
                  <a:pt x="2126967" y="2279584"/>
                  <a:pt x="2125546" y="2701009"/>
                  <a:pt x="2152079" y="2916000"/>
                </a:cubicBezTo>
                <a:cubicBezTo>
                  <a:pt x="1945746" y="2905775"/>
                  <a:pt x="1821634" y="2940674"/>
                  <a:pt x="1592538" y="2916000"/>
                </a:cubicBezTo>
                <a:cubicBezTo>
                  <a:pt x="1363442" y="2891326"/>
                  <a:pt x="1283118" y="2935149"/>
                  <a:pt x="1076040" y="2916000"/>
                </a:cubicBezTo>
                <a:cubicBezTo>
                  <a:pt x="868962" y="2896851"/>
                  <a:pt x="755611" y="2933659"/>
                  <a:pt x="602582" y="2916000"/>
                </a:cubicBezTo>
                <a:cubicBezTo>
                  <a:pt x="449553" y="2898341"/>
                  <a:pt x="167914" y="2895472"/>
                  <a:pt x="0" y="2916000"/>
                </a:cubicBezTo>
                <a:cubicBezTo>
                  <a:pt x="18428" y="2763183"/>
                  <a:pt x="-6492" y="2622052"/>
                  <a:pt x="0" y="2391120"/>
                </a:cubicBezTo>
                <a:cubicBezTo>
                  <a:pt x="6492" y="2160188"/>
                  <a:pt x="28159" y="2064500"/>
                  <a:pt x="0" y="1807920"/>
                </a:cubicBezTo>
                <a:cubicBezTo>
                  <a:pt x="-28159" y="1551340"/>
                  <a:pt x="10366" y="1414187"/>
                  <a:pt x="0" y="1166400"/>
                </a:cubicBezTo>
                <a:cubicBezTo>
                  <a:pt x="-10366" y="918613"/>
                  <a:pt x="6271" y="752979"/>
                  <a:pt x="0" y="641520"/>
                </a:cubicBezTo>
                <a:cubicBezTo>
                  <a:pt x="-6271" y="530061"/>
                  <a:pt x="3450" y="197360"/>
                  <a:pt x="0" y="0"/>
                </a:cubicBezTo>
                <a:close/>
              </a:path>
              <a:path w="2152079" h="2916000"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57724" y="275656"/>
                  <a:pt x="2171925" y="390326"/>
                  <a:pt x="2152079" y="554040"/>
                </a:cubicBezTo>
                <a:cubicBezTo>
                  <a:pt x="2132233" y="717754"/>
                  <a:pt x="2167626" y="895773"/>
                  <a:pt x="2152079" y="1078920"/>
                </a:cubicBezTo>
                <a:cubicBezTo>
                  <a:pt x="2136532" y="1262067"/>
                  <a:pt x="2157670" y="1501597"/>
                  <a:pt x="2152079" y="1662120"/>
                </a:cubicBezTo>
                <a:cubicBezTo>
                  <a:pt x="2146488" y="1822643"/>
                  <a:pt x="2159934" y="2110635"/>
                  <a:pt x="2152079" y="2245320"/>
                </a:cubicBezTo>
                <a:cubicBezTo>
                  <a:pt x="2144224" y="2380005"/>
                  <a:pt x="2183813" y="2662624"/>
                  <a:pt x="2152079" y="2916000"/>
                </a:cubicBezTo>
                <a:cubicBezTo>
                  <a:pt x="1983855" y="2914792"/>
                  <a:pt x="1823873" y="2900391"/>
                  <a:pt x="1657101" y="2916000"/>
                </a:cubicBezTo>
                <a:cubicBezTo>
                  <a:pt x="1490329" y="2931609"/>
                  <a:pt x="1340381" y="2892793"/>
                  <a:pt x="1119081" y="2916000"/>
                </a:cubicBezTo>
                <a:cubicBezTo>
                  <a:pt x="897781" y="2939207"/>
                  <a:pt x="826840" y="2930827"/>
                  <a:pt x="602582" y="2916000"/>
                </a:cubicBezTo>
                <a:cubicBezTo>
                  <a:pt x="378324" y="2901173"/>
                  <a:pt x="210656" y="2919169"/>
                  <a:pt x="0" y="2916000"/>
                </a:cubicBezTo>
                <a:cubicBezTo>
                  <a:pt x="10421" y="2715915"/>
                  <a:pt x="-21135" y="2431981"/>
                  <a:pt x="0" y="2274480"/>
                </a:cubicBezTo>
                <a:cubicBezTo>
                  <a:pt x="21135" y="2116979"/>
                  <a:pt x="-2372" y="1838821"/>
                  <a:pt x="0" y="1632960"/>
                </a:cubicBezTo>
                <a:cubicBezTo>
                  <a:pt x="2372" y="1427099"/>
                  <a:pt x="23740" y="1283781"/>
                  <a:pt x="0" y="1049760"/>
                </a:cubicBezTo>
                <a:cubicBezTo>
                  <a:pt x="-23740" y="815739"/>
                  <a:pt x="42592" y="257621"/>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5" name="TextBox 4">
            <a:extLst>
              <a:ext uri="{FF2B5EF4-FFF2-40B4-BE49-F238E27FC236}">
                <a16:creationId xmlns:a16="http://schemas.microsoft.com/office/drawing/2014/main" id="{2AEA9BC2-303B-B752-3D59-4485C4AF84E0}"/>
              </a:ext>
            </a:extLst>
          </p:cNvPr>
          <p:cNvSpPr txBox="1"/>
          <p:nvPr/>
        </p:nvSpPr>
        <p:spPr>
          <a:xfrm>
            <a:off x="2376634" y="5893746"/>
            <a:ext cx="5715026" cy="769441"/>
          </a:xfrm>
          <a:prstGeom prst="rect">
            <a:avLst/>
          </a:prstGeom>
          <a:noFill/>
        </p:spPr>
        <p:txBody>
          <a:bodyPr wrap="none" rtlCol="0">
            <a:spAutoFit/>
          </a:bodyPr>
          <a:lstStyle/>
          <a:p>
            <a:r>
              <a:rPr lang="en-BR" sz="4400" dirty="0">
                <a:solidFill>
                  <a:schemeClr val="bg1"/>
                </a:solidFill>
                <a:latin typeface="Edge of the Galaxy" pitchFamily="2" charset="0"/>
              </a:rPr>
              <a:t>Giovanna Felix dos Santos</a:t>
            </a:r>
          </a:p>
        </p:txBody>
      </p:sp>
      <p:pic>
        <p:nvPicPr>
          <p:cNvPr id="8" name="Picture 7">
            <a:extLst>
              <a:ext uri="{FF2B5EF4-FFF2-40B4-BE49-F238E27FC236}">
                <a16:creationId xmlns:a16="http://schemas.microsoft.com/office/drawing/2014/main" id="{46A8DCBF-8E26-FAF6-5DBA-6E86747B5CC3}"/>
              </a:ext>
            </a:extLst>
          </p:cNvPr>
          <p:cNvPicPr>
            <a:picLocks noChangeAspect="1"/>
          </p:cNvPicPr>
          <p:nvPr/>
        </p:nvPicPr>
        <p:blipFill>
          <a:blip r:embed="rId6"/>
          <a:srcRect l="4949" r="17918"/>
          <a:stretch>
            <a:fillRect/>
          </a:stretch>
        </p:blipFill>
        <p:spPr>
          <a:xfrm>
            <a:off x="179142" y="3586738"/>
            <a:ext cx="2152079" cy="2916000"/>
          </a:xfrm>
          <a:custGeom>
            <a:avLst/>
            <a:gdLst>
              <a:gd name="connsiteX0" fmla="*/ 0 w 2152079"/>
              <a:gd name="connsiteY0" fmla="*/ 0 h 2916000"/>
              <a:gd name="connsiteX1" fmla="*/ 473457 w 2152079"/>
              <a:gd name="connsiteY1" fmla="*/ 0 h 2916000"/>
              <a:gd name="connsiteX2" fmla="*/ 968436 w 2152079"/>
              <a:gd name="connsiteY2" fmla="*/ 0 h 2916000"/>
              <a:gd name="connsiteX3" fmla="*/ 1527976 w 2152079"/>
              <a:gd name="connsiteY3" fmla="*/ 0 h 2916000"/>
              <a:gd name="connsiteX4" fmla="*/ 2152079 w 2152079"/>
              <a:gd name="connsiteY4" fmla="*/ 0 h 2916000"/>
              <a:gd name="connsiteX5" fmla="*/ 2152079 w 2152079"/>
              <a:gd name="connsiteY5" fmla="*/ 524880 h 2916000"/>
              <a:gd name="connsiteX6" fmla="*/ 2152079 w 2152079"/>
              <a:gd name="connsiteY6" fmla="*/ 1020600 h 2916000"/>
              <a:gd name="connsiteX7" fmla="*/ 2152079 w 2152079"/>
              <a:gd name="connsiteY7" fmla="*/ 1516320 h 2916000"/>
              <a:gd name="connsiteX8" fmla="*/ 2152079 w 2152079"/>
              <a:gd name="connsiteY8" fmla="*/ 2099520 h 2916000"/>
              <a:gd name="connsiteX9" fmla="*/ 2152079 w 2152079"/>
              <a:gd name="connsiteY9" fmla="*/ 2916000 h 2916000"/>
              <a:gd name="connsiteX10" fmla="*/ 1592538 w 2152079"/>
              <a:gd name="connsiteY10" fmla="*/ 2916000 h 2916000"/>
              <a:gd name="connsiteX11" fmla="*/ 1076040 w 2152079"/>
              <a:gd name="connsiteY11" fmla="*/ 2916000 h 2916000"/>
              <a:gd name="connsiteX12" fmla="*/ 602582 w 2152079"/>
              <a:gd name="connsiteY12" fmla="*/ 2916000 h 2916000"/>
              <a:gd name="connsiteX13" fmla="*/ 0 w 2152079"/>
              <a:gd name="connsiteY13" fmla="*/ 2916000 h 2916000"/>
              <a:gd name="connsiteX14" fmla="*/ 0 w 2152079"/>
              <a:gd name="connsiteY14" fmla="*/ 2391120 h 2916000"/>
              <a:gd name="connsiteX15" fmla="*/ 0 w 2152079"/>
              <a:gd name="connsiteY15" fmla="*/ 1807920 h 2916000"/>
              <a:gd name="connsiteX16" fmla="*/ 0 w 2152079"/>
              <a:gd name="connsiteY16" fmla="*/ 1166400 h 2916000"/>
              <a:gd name="connsiteX17" fmla="*/ 0 w 2152079"/>
              <a:gd name="connsiteY17" fmla="*/ 641520 h 2916000"/>
              <a:gd name="connsiteX18" fmla="*/ 0 w 2152079"/>
              <a:gd name="connsiteY18"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6000"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48482" y="112254"/>
                  <a:pt x="2155065" y="271204"/>
                  <a:pt x="2152079" y="524880"/>
                </a:cubicBezTo>
                <a:cubicBezTo>
                  <a:pt x="2149093" y="778556"/>
                  <a:pt x="2152937" y="919203"/>
                  <a:pt x="2152079" y="1020600"/>
                </a:cubicBezTo>
                <a:cubicBezTo>
                  <a:pt x="2151221" y="1121997"/>
                  <a:pt x="2159075" y="1271411"/>
                  <a:pt x="2152079" y="1516320"/>
                </a:cubicBezTo>
                <a:cubicBezTo>
                  <a:pt x="2145083" y="1761229"/>
                  <a:pt x="2177191" y="1919456"/>
                  <a:pt x="2152079" y="2099520"/>
                </a:cubicBezTo>
                <a:cubicBezTo>
                  <a:pt x="2126967" y="2279584"/>
                  <a:pt x="2125546" y="2701009"/>
                  <a:pt x="2152079" y="2916000"/>
                </a:cubicBezTo>
                <a:cubicBezTo>
                  <a:pt x="1945746" y="2905775"/>
                  <a:pt x="1821634" y="2940674"/>
                  <a:pt x="1592538" y="2916000"/>
                </a:cubicBezTo>
                <a:cubicBezTo>
                  <a:pt x="1363442" y="2891326"/>
                  <a:pt x="1283118" y="2935149"/>
                  <a:pt x="1076040" y="2916000"/>
                </a:cubicBezTo>
                <a:cubicBezTo>
                  <a:pt x="868962" y="2896851"/>
                  <a:pt x="755611" y="2933659"/>
                  <a:pt x="602582" y="2916000"/>
                </a:cubicBezTo>
                <a:cubicBezTo>
                  <a:pt x="449553" y="2898341"/>
                  <a:pt x="167914" y="2895472"/>
                  <a:pt x="0" y="2916000"/>
                </a:cubicBezTo>
                <a:cubicBezTo>
                  <a:pt x="18428" y="2763183"/>
                  <a:pt x="-6492" y="2622052"/>
                  <a:pt x="0" y="2391120"/>
                </a:cubicBezTo>
                <a:cubicBezTo>
                  <a:pt x="6492" y="2160188"/>
                  <a:pt x="28159" y="2064500"/>
                  <a:pt x="0" y="1807920"/>
                </a:cubicBezTo>
                <a:cubicBezTo>
                  <a:pt x="-28159" y="1551340"/>
                  <a:pt x="10366" y="1414187"/>
                  <a:pt x="0" y="1166400"/>
                </a:cubicBezTo>
                <a:cubicBezTo>
                  <a:pt x="-10366" y="918613"/>
                  <a:pt x="6271" y="752979"/>
                  <a:pt x="0" y="641520"/>
                </a:cubicBezTo>
                <a:cubicBezTo>
                  <a:pt x="-6271" y="530061"/>
                  <a:pt x="3450" y="197360"/>
                  <a:pt x="0" y="0"/>
                </a:cubicBezTo>
                <a:close/>
              </a:path>
              <a:path w="2152079" h="2916000"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57724" y="275656"/>
                  <a:pt x="2171925" y="390326"/>
                  <a:pt x="2152079" y="554040"/>
                </a:cubicBezTo>
                <a:cubicBezTo>
                  <a:pt x="2132233" y="717754"/>
                  <a:pt x="2167626" y="895773"/>
                  <a:pt x="2152079" y="1078920"/>
                </a:cubicBezTo>
                <a:cubicBezTo>
                  <a:pt x="2136532" y="1262067"/>
                  <a:pt x="2157670" y="1501597"/>
                  <a:pt x="2152079" y="1662120"/>
                </a:cubicBezTo>
                <a:cubicBezTo>
                  <a:pt x="2146488" y="1822643"/>
                  <a:pt x="2159934" y="2110635"/>
                  <a:pt x="2152079" y="2245320"/>
                </a:cubicBezTo>
                <a:cubicBezTo>
                  <a:pt x="2144224" y="2380005"/>
                  <a:pt x="2183813" y="2662624"/>
                  <a:pt x="2152079" y="2916000"/>
                </a:cubicBezTo>
                <a:cubicBezTo>
                  <a:pt x="1983855" y="2914792"/>
                  <a:pt x="1823873" y="2900391"/>
                  <a:pt x="1657101" y="2916000"/>
                </a:cubicBezTo>
                <a:cubicBezTo>
                  <a:pt x="1490329" y="2931609"/>
                  <a:pt x="1340381" y="2892793"/>
                  <a:pt x="1119081" y="2916000"/>
                </a:cubicBezTo>
                <a:cubicBezTo>
                  <a:pt x="897781" y="2939207"/>
                  <a:pt x="826840" y="2930827"/>
                  <a:pt x="602582" y="2916000"/>
                </a:cubicBezTo>
                <a:cubicBezTo>
                  <a:pt x="378324" y="2901173"/>
                  <a:pt x="210656" y="2919169"/>
                  <a:pt x="0" y="2916000"/>
                </a:cubicBezTo>
                <a:cubicBezTo>
                  <a:pt x="10421" y="2715915"/>
                  <a:pt x="-21135" y="2431981"/>
                  <a:pt x="0" y="2274480"/>
                </a:cubicBezTo>
                <a:cubicBezTo>
                  <a:pt x="21135" y="2116979"/>
                  <a:pt x="-2372" y="1838821"/>
                  <a:pt x="0" y="1632960"/>
                </a:cubicBezTo>
                <a:cubicBezTo>
                  <a:pt x="2372" y="1427099"/>
                  <a:pt x="23740" y="1283781"/>
                  <a:pt x="0" y="1049760"/>
                </a:cubicBezTo>
                <a:cubicBezTo>
                  <a:pt x="-23740" y="815739"/>
                  <a:pt x="42592" y="257621"/>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9" name="TextBox 8">
            <a:extLst>
              <a:ext uri="{FF2B5EF4-FFF2-40B4-BE49-F238E27FC236}">
                <a16:creationId xmlns:a16="http://schemas.microsoft.com/office/drawing/2014/main" id="{D45BEF04-510F-5EC2-7FFD-817D434150B3}"/>
              </a:ext>
            </a:extLst>
          </p:cNvPr>
          <p:cNvSpPr txBox="1"/>
          <p:nvPr/>
        </p:nvSpPr>
        <p:spPr>
          <a:xfrm>
            <a:off x="3682435" y="194813"/>
            <a:ext cx="6276077" cy="1169551"/>
          </a:xfrm>
          <a:prstGeom prst="rect">
            <a:avLst/>
          </a:prstGeom>
          <a:noFill/>
        </p:spPr>
        <p:txBody>
          <a:bodyPr wrap="none" rtlCol="0">
            <a:spAutoFit/>
          </a:bodyPr>
          <a:lstStyle/>
          <a:p>
            <a:pPr algn="ctr"/>
            <a:r>
              <a:rPr lang="en-BR" sz="7000" dirty="0">
                <a:solidFill>
                  <a:schemeClr val="bg1"/>
                </a:solidFill>
                <a:latin typeface="Edge of the Galaxy" pitchFamily="2" charset="0"/>
              </a:rPr>
              <a:t>The Data Voyager</a:t>
            </a:r>
          </a:p>
        </p:txBody>
      </p:sp>
      <p:pic>
        <p:nvPicPr>
          <p:cNvPr id="11" name="Picture 10">
            <a:extLst>
              <a:ext uri="{FF2B5EF4-FFF2-40B4-BE49-F238E27FC236}">
                <a16:creationId xmlns:a16="http://schemas.microsoft.com/office/drawing/2014/main" id="{41379B69-5BB5-56A7-CC5B-F5942715E4FF}"/>
              </a:ext>
            </a:extLst>
          </p:cNvPr>
          <p:cNvPicPr>
            <a:picLocks noChangeAspect="1"/>
          </p:cNvPicPr>
          <p:nvPr/>
        </p:nvPicPr>
        <p:blipFill>
          <a:blip r:embed="rId7"/>
          <a:stretch>
            <a:fillRect/>
          </a:stretch>
        </p:blipFill>
        <p:spPr>
          <a:xfrm>
            <a:off x="10222783" y="5411146"/>
            <a:ext cx="965200" cy="965200"/>
          </a:xfrm>
          <a:prstGeom prst="rect">
            <a:avLst/>
          </a:prstGeom>
        </p:spPr>
      </p:pic>
      <p:sp>
        <p:nvSpPr>
          <p:cNvPr id="12" name="TextBox 11">
            <a:extLst>
              <a:ext uri="{FF2B5EF4-FFF2-40B4-BE49-F238E27FC236}">
                <a16:creationId xmlns:a16="http://schemas.microsoft.com/office/drawing/2014/main" id="{721F0A52-DC60-DE16-3153-B3F2DBACF7F4}"/>
              </a:ext>
            </a:extLst>
          </p:cNvPr>
          <p:cNvSpPr txBox="1"/>
          <p:nvPr/>
        </p:nvSpPr>
        <p:spPr>
          <a:xfrm>
            <a:off x="8872940" y="6445038"/>
            <a:ext cx="3225948" cy="307777"/>
          </a:xfrm>
          <a:prstGeom prst="rect">
            <a:avLst/>
          </a:prstGeom>
          <a:noFill/>
        </p:spPr>
        <p:txBody>
          <a:bodyPr wrap="none" rtlCol="0">
            <a:spAutoFit/>
          </a:bodyPr>
          <a:lstStyle/>
          <a:p>
            <a:r>
              <a:rPr lang="en-US" sz="1400" dirty="0">
                <a:solidFill>
                  <a:schemeClr val="bg1"/>
                </a:solidFill>
                <a:latin typeface="Avenir Next Condensed" panose="020B0506020202020204" pitchFamily="34" charset="0"/>
              </a:rPr>
              <a:t>https://</a:t>
            </a:r>
            <a:r>
              <a:rPr lang="en-US" sz="1400" dirty="0" err="1">
                <a:solidFill>
                  <a:schemeClr val="bg1"/>
                </a:solidFill>
                <a:latin typeface="Avenir Next Condensed" panose="020B0506020202020204" pitchFamily="34" charset="0"/>
              </a:rPr>
              <a:t>bit.ly</a:t>
            </a:r>
            <a:r>
              <a:rPr lang="en-US" sz="1400" dirty="0">
                <a:solidFill>
                  <a:schemeClr val="bg1"/>
                </a:solidFill>
                <a:latin typeface="Avenir Next Condensed" panose="020B0506020202020204" pitchFamily="34" charset="0"/>
              </a:rPr>
              <a:t>/WiD2025Datathon-TheDataVoyager</a:t>
            </a:r>
            <a:endParaRPr lang="en-BR" sz="1400" dirty="0">
              <a:solidFill>
                <a:schemeClr val="bg1"/>
              </a:solidFill>
              <a:latin typeface="Avenir Next Condensed" panose="020B0506020202020204" pitchFamily="34" charset="0"/>
            </a:endParaRPr>
          </a:p>
        </p:txBody>
      </p:sp>
    </p:spTree>
    <p:extLst>
      <p:ext uri="{BB962C8B-B14F-4D97-AF65-F5344CB8AC3E}">
        <p14:creationId xmlns:p14="http://schemas.microsoft.com/office/powerpoint/2010/main" val="57313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3848511D-A817-2A27-FE6F-A008AA3EBDA4}"/>
              </a:ext>
            </a:extLst>
          </p:cNvPr>
          <p:cNvPicPr>
            <a:picLocks noChangeAspect="1"/>
          </p:cNvPicPr>
          <p:nvPr/>
        </p:nvPicPr>
        <p:blipFill>
          <a:blip r:embed="rId3"/>
          <a:srcRect b="28251"/>
          <a:stretch>
            <a:fillRect/>
          </a:stretch>
        </p:blipFill>
        <p:spPr>
          <a:xfrm>
            <a:off x="-114300" y="1"/>
            <a:ext cx="12744450" cy="6857999"/>
          </a:xfrm>
          <a:prstGeom prst="rect">
            <a:avLst/>
          </a:prstGeom>
        </p:spPr>
      </p:pic>
      <p:pic>
        <p:nvPicPr>
          <p:cNvPr id="6" name="Picture 5" descr="A person wearing glasses and a black and white tank top&#10;&#10;AI-generated content may be incorrect.">
            <a:extLst>
              <a:ext uri="{FF2B5EF4-FFF2-40B4-BE49-F238E27FC236}">
                <a16:creationId xmlns:a16="http://schemas.microsoft.com/office/drawing/2014/main" id="{DB4F6BA1-5152-550A-FCAD-6530A4808E78}"/>
              </a:ext>
            </a:extLst>
          </p:cNvPr>
          <p:cNvPicPr>
            <a:picLocks noChangeAspect="1"/>
          </p:cNvPicPr>
          <p:nvPr/>
        </p:nvPicPr>
        <p:blipFill>
          <a:blip r:embed="rId4"/>
          <a:srcRect l="5507" t="6042" r="2193" b="2293"/>
          <a:stretch>
            <a:fillRect/>
          </a:stretch>
        </p:blipFill>
        <p:spPr>
          <a:xfrm>
            <a:off x="198192" y="315392"/>
            <a:ext cx="2152079" cy="2913583"/>
          </a:xfrm>
          <a:custGeom>
            <a:avLst/>
            <a:gdLst>
              <a:gd name="connsiteX0" fmla="*/ 0 w 2152079"/>
              <a:gd name="connsiteY0" fmla="*/ 0 h 2913583"/>
              <a:gd name="connsiteX1" fmla="*/ 473457 w 2152079"/>
              <a:gd name="connsiteY1" fmla="*/ 0 h 2913583"/>
              <a:gd name="connsiteX2" fmla="*/ 968436 w 2152079"/>
              <a:gd name="connsiteY2" fmla="*/ 0 h 2913583"/>
              <a:gd name="connsiteX3" fmla="*/ 1527976 w 2152079"/>
              <a:gd name="connsiteY3" fmla="*/ 0 h 2913583"/>
              <a:gd name="connsiteX4" fmla="*/ 2152079 w 2152079"/>
              <a:gd name="connsiteY4" fmla="*/ 0 h 2913583"/>
              <a:gd name="connsiteX5" fmla="*/ 2152079 w 2152079"/>
              <a:gd name="connsiteY5" fmla="*/ 524445 h 2913583"/>
              <a:gd name="connsiteX6" fmla="*/ 2152079 w 2152079"/>
              <a:gd name="connsiteY6" fmla="*/ 1019754 h 2913583"/>
              <a:gd name="connsiteX7" fmla="*/ 2152079 w 2152079"/>
              <a:gd name="connsiteY7" fmla="*/ 1515063 h 2913583"/>
              <a:gd name="connsiteX8" fmla="*/ 2152079 w 2152079"/>
              <a:gd name="connsiteY8" fmla="*/ 2097780 h 2913583"/>
              <a:gd name="connsiteX9" fmla="*/ 2152079 w 2152079"/>
              <a:gd name="connsiteY9" fmla="*/ 2913583 h 2913583"/>
              <a:gd name="connsiteX10" fmla="*/ 1592538 w 2152079"/>
              <a:gd name="connsiteY10" fmla="*/ 2913583 h 2913583"/>
              <a:gd name="connsiteX11" fmla="*/ 1076040 w 2152079"/>
              <a:gd name="connsiteY11" fmla="*/ 2913583 h 2913583"/>
              <a:gd name="connsiteX12" fmla="*/ 602582 w 2152079"/>
              <a:gd name="connsiteY12" fmla="*/ 2913583 h 2913583"/>
              <a:gd name="connsiteX13" fmla="*/ 0 w 2152079"/>
              <a:gd name="connsiteY13" fmla="*/ 2913583 h 2913583"/>
              <a:gd name="connsiteX14" fmla="*/ 0 w 2152079"/>
              <a:gd name="connsiteY14" fmla="*/ 2389138 h 2913583"/>
              <a:gd name="connsiteX15" fmla="*/ 0 w 2152079"/>
              <a:gd name="connsiteY15" fmla="*/ 1806421 h 2913583"/>
              <a:gd name="connsiteX16" fmla="*/ 0 w 2152079"/>
              <a:gd name="connsiteY16" fmla="*/ 1165433 h 2913583"/>
              <a:gd name="connsiteX17" fmla="*/ 0 w 2152079"/>
              <a:gd name="connsiteY17" fmla="*/ 640988 h 2913583"/>
              <a:gd name="connsiteX18" fmla="*/ 0 w 2152079"/>
              <a:gd name="connsiteY18" fmla="*/ 0 h 291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3583"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39084" y="166773"/>
                  <a:pt x="2163028" y="289973"/>
                  <a:pt x="2152079" y="524445"/>
                </a:cubicBezTo>
                <a:cubicBezTo>
                  <a:pt x="2141130" y="758918"/>
                  <a:pt x="2167497" y="866149"/>
                  <a:pt x="2152079" y="1019754"/>
                </a:cubicBezTo>
                <a:cubicBezTo>
                  <a:pt x="2136661" y="1173359"/>
                  <a:pt x="2140083" y="1402012"/>
                  <a:pt x="2152079" y="1515063"/>
                </a:cubicBezTo>
                <a:cubicBezTo>
                  <a:pt x="2164075" y="1628114"/>
                  <a:pt x="2142556" y="1911973"/>
                  <a:pt x="2152079" y="2097780"/>
                </a:cubicBezTo>
                <a:cubicBezTo>
                  <a:pt x="2161602" y="2283587"/>
                  <a:pt x="2171625" y="2550007"/>
                  <a:pt x="2152079" y="2913583"/>
                </a:cubicBezTo>
                <a:cubicBezTo>
                  <a:pt x="1945746" y="2903358"/>
                  <a:pt x="1821634" y="2938257"/>
                  <a:pt x="1592538" y="2913583"/>
                </a:cubicBezTo>
                <a:cubicBezTo>
                  <a:pt x="1363442" y="2888909"/>
                  <a:pt x="1283118" y="2932732"/>
                  <a:pt x="1076040" y="2913583"/>
                </a:cubicBezTo>
                <a:cubicBezTo>
                  <a:pt x="868962" y="2894434"/>
                  <a:pt x="755611" y="2931242"/>
                  <a:pt x="602582" y="2913583"/>
                </a:cubicBezTo>
                <a:cubicBezTo>
                  <a:pt x="449553" y="2895924"/>
                  <a:pt x="167914" y="2893055"/>
                  <a:pt x="0" y="2913583"/>
                </a:cubicBezTo>
                <a:cubicBezTo>
                  <a:pt x="-23316" y="2708369"/>
                  <a:pt x="-15823" y="2527794"/>
                  <a:pt x="0" y="2389138"/>
                </a:cubicBezTo>
                <a:cubicBezTo>
                  <a:pt x="15823" y="2250483"/>
                  <a:pt x="-4519" y="1945577"/>
                  <a:pt x="0" y="1806421"/>
                </a:cubicBezTo>
                <a:cubicBezTo>
                  <a:pt x="4519" y="1667265"/>
                  <a:pt x="13348" y="1322713"/>
                  <a:pt x="0" y="1165433"/>
                </a:cubicBezTo>
                <a:cubicBezTo>
                  <a:pt x="-13348" y="1008153"/>
                  <a:pt x="25113" y="858658"/>
                  <a:pt x="0" y="640988"/>
                </a:cubicBezTo>
                <a:cubicBezTo>
                  <a:pt x="-25113" y="423319"/>
                  <a:pt x="-11047" y="234198"/>
                  <a:pt x="0" y="0"/>
                </a:cubicBezTo>
                <a:close/>
              </a:path>
              <a:path w="2152079" h="2913583"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76444" y="125141"/>
                  <a:pt x="2141557" y="302052"/>
                  <a:pt x="2152079" y="553581"/>
                </a:cubicBezTo>
                <a:cubicBezTo>
                  <a:pt x="2162601" y="805110"/>
                  <a:pt x="2161624" y="842271"/>
                  <a:pt x="2152079" y="1078026"/>
                </a:cubicBezTo>
                <a:cubicBezTo>
                  <a:pt x="2142534" y="1313782"/>
                  <a:pt x="2136270" y="1504306"/>
                  <a:pt x="2152079" y="1660742"/>
                </a:cubicBezTo>
                <a:cubicBezTo>
                  <a:pt x="2167888" y="1817178"/>
                  <a:pt x="2177569" y="2072457"/>
                  <a:pt x="2152079" y="2243459"/>
                </a:cubicBezTo>
                <a:cubicBezTo>
                  <a:pt x="2126589" y="2414461"/>
                  <a:pt x="2183120" y="2597881"/>
                  <a:pt x="2152079" y="2913583"/>
                </a:cubicBezTo>
                <a:cubicBezTo>
                  <a:pt x="1983855" y="2912375"/>
                  <a:pt x="1823873" y="2897974"/>
                  <a:pt x="1657101" y="2913583"/>
                </a:cubicBezTo>
                <a:cubicBezTo>
                  <a:pt x="1490329" y="2929192"/>
                  <a:pt x="1340381" y="2890376"/>
                  <a:pt x="1119081" y="2913583"/>
                </a:cubicBezTo>
                <a:cubicBezTo>
                  <a:pt x="897781" y="2936790"/>
                  <a:pt x="826840" y="2928410"/>
                  <a:pt x="602582" y="2913583"/>
                </a:cubicBezTo>
                <a:cubicBezTo>
                  <a:pt x="378324" y="2898756"/>
                  <a:pt x="210656" y="2916752"/>
                  <a:pt x="0" y="2913583"/>
                </a:cubicBezTo>
                <a:cubicBezTo>
                  <a:pt x="-21574" y="2603290"/>
                  <a:pt x="-26149" y="2516766"/>
                  <a:pt x="0" y="2272595"/>
                </a:cubicBezTo>
                <a:cubicBezTo>
                  <a:pt x="26149" y="2028424"/>
                  <a:pt x="-12408" y="1854040"/>
                  <a:pt x="0" y="1631606"/>
                </a:cubicBezTo>
                <a:cubicBezTo>
                  <a:pt x="12408" y="1409172"/>
                  <a:pt x="10537" y="1268424"/>
                  <a:pt x="0" y="1048890"/>
                </a:cubicBezTo>
                <a:cubicBezTo>
                  <a:pt x="-10537" y="829356"/>
                  <a:pt x="21666" y="354244"/>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pic>
      <p:sp>
        <p:nvSpPr>
          <p:cNvPr id="7" name="TextBox 6">
            <a:extLst>
              <a:ext uri="{FF2B5EF4-FFF2-40B4-BE49-F238E27FC236}">
                <a16:creationId xmlns:a16="http://schemas.microsoft.com/office/drawing/2014/main" id="{8F14F753-81F2-8BB1-2D93-68D44C40B025}"/>
              </a:ext>
            </a:extLst>
          </p:cNvPr>
          <p:cNvSpPr txBox="1"/>
          <p:nvPr/>
        </p:nvSpPr>
        <p:spPr>
          <a:xfrm>
            <a:off x="2350271" y="2413337"/>
            <a:ext cx="6566221" cy="1015663"/>
          </a:xfrm>
          <a:prstGeom prst="rect">
            <a:avLst/>
          </a:prstGeom>
          <a:noFill/>
        </p:spPr>
        <p:txBody>
          <a:bodyPr wrap="none" rtlCol="0">
            <a:spAutoFit/>
          </a:bodyPr>
          <a:lstStyle/>
          <a:p>
            <a:r>
              <a:rPr lang="en-BR" sz="6000" dirty="0">
                <a:solidFill>
                  <a:schemeClr val="bg1"/>
                </a:solidFill>
                <a:latin typeface="Edge of the Galaxy" pitchFamily="2" charset="0"/>
              </a:rPr>
              <a:t>Adriana M Q Weingart</a:t>
            </a:r>
          </a:p>
        </p:txBody>
      </p:sp>
    </p:spTree>
    <p:extLst>
      <p:ext uri="{BB962C8B-B14F-4D97-AF65-F5344CB8AC3E}">
        <p14:creationId xmlns:p14="http://schemas.microsoft.com/office/powerpoint/2010/main" val="91123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80389-84A7-5AB5-872F-134633D79B44}"/>
            </a:ext>
          </a:extLst>
        </p:cNvPr>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6E974216-9D85-07D0-60D1-7D328BA3151C}"/>
              </a:ext>
            </a:extLst>
          </p:cNvPr>
          <p:cNvPicPr>
            <a:picLocks noChangeAspect="1"/>
          </p:cNvPicPr>
          <p:nvPr/>
        </p:nvPicPr>
        <p:blipFill>
          <a:blip r:embed="rId3"/>
          <a:srcRect b="28251"/>
          <a:stretch>
            <a:fillRect/>
          </a:stretch>
        </p:blipFill>
        <p:spPr>
          <a:xfrm>
            <a:off x="-114300" y="1"/>
            <a:ext cx="12744450" cy="6857999"/>
          </a:xfrm>
          <a:prstGeom prst="rect">
            <a:avLst/>
          </a:prstGeom>
        </p:spPr>
      </p:pic>
      <p:sp>
        <p:nvSpPr>
          <p:cNvPr id="3" name="TextBox 2">
            <a:extLst>
              <a:ext uri="{FF2B5EF4-FFF2-40B4-BE49-F238E27FC236}">
                <a16:creationId xmlns:a16="http://schemas.microsoft.com/office/drawing/2014/main" id="{E8866C10-E526-353B-4499-FCC0D0EFAA05}"/>
              </a:ext>
            </a:extLst>
          </p:cNvPr>
          <p:cNvSpPr txBox="1"/>
          <p:nvPr/>
        </p:nvSpPr>
        <p:spPr>
          <a:xfrm>
            <a:off x="3548039" y="4060459"/>
            <a:ext cx="6758581" cy="1015663"/>
          </a:xfrm>
          <a:prstGeom prst="rect">
            <a:avLst/>
          </a:prstGeom>
          <a:noFill/>
        </p:spPr>
        <p:txBody>
          <a:bodyPr wrap="none" rtlCol="0">
            <a:spAutoFit/>
          </a:bodyPr>
          <a:lstStyle/>
          <a:p>
            <a:r>
              <a:rPr lang="en-BR" sz="6000" dirty="0">
                <a:solidFill>
                  <a:schemeClr val="bg1"/>
                </a:solidFill>
                <a:latin typeface="Edge of the Galaxy" pitchFamily="2" charset="0"/>
              </a:rPr>
              <a:t>Giovana Yukari Sandes</a:t>
            </a:r>
          </a:p>
        </p:txBody>
      </p:sp>
      <p:pic>
        <p:nvPicPr>
          <p:cNvPr id="8" name="Picture 7">
            <a:extLst>
              <a:ext uri="{FF2B5EF4-FFF2-40B4-BE49-F238E27FC236}">
                <a16:creationId xmlns:a16="http://schemas.microsoft.com/office/drawing/2014/main" id="{A214E2CC-BFC6-A658-3716-5A262235A7E6}"/>
              </a:ext>
            </a:extLst>
          </p:cNvPr>
          <p:cNvPicPr>
            <a:picLocks noChangeAspect="1"/>
          </p:cNvPicPr>
          <p:nvPr/>
        </p:nvPicPr>
        <p:blipFill>
          <a:blip r:embed="rId4"/>
          <a:srcRect l="8815" r="16666"/>
          <a:stretch>
            <a:fillRect/>
          </a:stretch>
        </p:blipFill>
        <p:spPr>
          <a:xfrm>
            <a:off x="10306620" y="1971000"/>
            <a:ext cx="2152079" cy="2916000"/>
          </a:xfrm>
          <a:custGeom>
            <a:avLst/>
            <a:gdLst>
              <a:gd name="connsiteX0" fmla="*/ 0 w 2152079"/>
              <a:gd name="connsiteY0" fmla="*/ 0 h 2916000"/>
              <a:gd name="connsiteX1" fmla="*/ 473457 w 2152079"/>
              <a:gd name="connsiteY1" fmla="*/ 0 h 2916000"/>
              <a:gd name="connsiteX2" fmla="*/ 968436 w 2152079"/>
              <a:gd name="connsiteY2" fmla="*/ 0 h 2916000"/>
              <a:gd name="connsiteX3" fmla="*/ 1527976 w 2152079"/>
              <a:gd name="connsiteY3" fmla="*/ 0 h 2916000"/>
              <a:gd name="connsiteX4" fmla="*/ 2152079 w 2152079"/>
              <a:gd name="connsiteY4" fmla="*/ 0 h 2916000"/>
              <a:gd name="connsiteX5" fmla="*/ 2152079 w 2152079"/>
              <a:gd name="connsiteY5" fmla="*/ 524880 h 2916000"/>
              <a:gd name="connsiteX6" fmla="*/ 2152079 w 2152079"/>
              <a:gd name="connsiteY6" fmla="*/ 1020600 h 2916000"/>
              <a:gd name="connsiteX7" fmla="*/ 2152079 w 2152079"/>
              <a:gd name="connsiteY7" fmla="*/ 1516320 h 2916000"/>
              <a:gd name="connsiteX8" fmla="*/ 2152079 w 2152079"/>
              <a:gd name="connsiteY8" fmla="*/ 2099520 h 2916000"/>
              <a:gd name="connsiteX9" fmla="*/ 2152079 w 2152079"/>
              <a:gd name="connsiteY9" fmla="*/ 2916000 h 2916000"/>
              <a:gd name="connsiteX10" fmla="*/ 1592538 w 2152079"/>
              <a:gd name="connsiteY10" fmla="*/ 2916000 h 2916000"/>
              <a:gd name="connsiteX11" fmla="*/ 1076040 w 2152079"/>
              <a:gd name="connsiteY11" fmla="*/ 2916000 h 2916000"/>
              <a:gd name="connsiteX12" fmla="*/ 602582 w 2152079"/>
              <a:gd name="connsiteY12" fmla="*/ 2916000 h 2916000"/>
              <a:gd name="connsiteX13" fmla="*/ 0 w 2152079"/>
              <a:gd name="connsiteY13" fmla="*/ 2916000 h 2916000"/>
              <a:gd name="connsiteX14" fmla="*/ 0 w 2152079"/>
              <a:gd name="connsiteY14" fmla="*/ 2391120 h 2916000"/>
              <a:gd name="connsiteX15" fmla="*/ 0 w 2152079"/>
              <a:gd name="connsiteY15" fmla="*/ 1807920 h 2916000"/>
              <a:gd name="connsiteX16" fmla="*/ 0 w 2152079"/>
              <a:gd name="connsiteY16" fmla="*/ 1166400 h 2916000"/>
              <a:gd name="connsiteX17" fmla="*/ 0 w 2152079"/>
              <a:gd name="connsiteY17" fmla="*/ 641520 h 2916000"/>
              <a:gd name="connsiteX18" fmla="*/ 0 w 2152079"/>
              <a:gd name="connsiteY18"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6000"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48482" y="112254"/>
                  <a:pt x="2155065" y="271204"/>
                  <a:pt x="2152079" y="524880"/>
                </a:cubicBezTo>
                <a:cubicBezTo>
                  <a:pt x="2149093" y="778556"/>
                  <a:pt x="2152937" y="919203"/>
                  <a:pt x="2152079" y="1020600"/>
                </a:cubicBezTo>
                <a:cubicBezTo>
                  <a:pt x="2151221" y="1121997"/>
                  <a:pt x="2159075" y="1271411"/>
                  <a:pt x="2152079" y="1516320"/>
                </a:cubicBezTo>
                <a:cubicBezTo>
                  <a:pt x="2145083" y="1761229"/>
                  <a:pt x="2177191" y="1919456"/>
                  <a:pt x="2152079" y="2099520"/>
                </a:cubicBezTo>
                <a:cubicBezTo>
                  <a:pt x="2126967" y="2279584"/>
                  <a:pt x="2125546" y="2701009"/>
                  <a:pt x="2152079" y="2916000"/>
                </a:cubicBezTo>
                <a:cubicBezTo>
                  <a:pt x="1945746" y="2905775"/>
                  <a:pt x="1821634" y="2940674"/>
                  <a:pt x="1592538" y="2916000"/>
                </a:cubicBezTo>
                <a:cubicBezTo>
                  <a:pt x="1363442" y="2891326"/>
                  <a:pt x="1283118" y="2935149"/>
                  <a:pt x="1076040" y="2916000"/>
                </a:cubicBezTo>
                <a:cubicBezTo>
                  <a:pt x="868962" y="2896851"/>
                  <a:pt x="755611" y="2933659"/>
                  <a:pt x="602582" y="2916000"/>
                </a:cubicBezTo>
                <a:cubicBezTo>
                  <a:pt x="449553" y="2898341"/>
                  <a:pt x="167914" y="2895472"/>
                  <a:pt x="0" y="2916000"/>
                </a:cubicBezTo>
                <a:cubicBezTo>
                  <a:pt x="18428" y="2763183"/>
                  <a:pt x="-6492" y="2622052"/>
                  <a:pt x="0" y="2391120"/>
                </a:cubicBezTo>
                <a:cubicBezTo>
                  <a:pt x="6492" y="2160188"/>
                  <a:pt x="28159" y="2064500"/>
                  <a:pt x="0" y="1807920"/>
                </a:cubicBezTo>
                <a:cubicBezTo>
                  <a:pt x="-28159" y="1551340"/>
                  <a:pt x="10366" y="1414187"/>
                  <a:pt x="0" y="1166400"/>
                </a:cubicBezTo>
                <a:cubicBezTo>
                  <a:pt x="-10366" y="918613"/>
                  <a:pt x="6271" y="752979"/>
                  <a:pt x="0" y="641520"/>
                </a:cubicBezTo>
                <a:cubicBezTo>
                  <a:pt x="-6271" y="530061"/>
                  <a:pt x="3450" y="197360"/>
                  <a:pt x="0" y="0"/>
                </a:cubicBezTo>
                <a:close/>
              </a:path>
              <a:path w="2152079" h="2916000"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57724" y="275656"/>
                  <a:pt x="2171925" y="390326"/>
                  <a:pt x="2152079" y="554040"/>
                </a:cubicBezTo>
                <a:cubicBezTo>
                  <a:pt x="2132233" y="717754"/>
                  <a:pt x="2167626" y="895773"/>
                  <a:pt x="2152079" y="1078920"/>
                </a:cubicBezTo>
                <a:cubicBezTo>
                  <a:pt x="2136532" y="1262067"/>
                  <a:pt x="2157670" y="1501597"/>
                  <a:pt x="2152079" y="1662120"/>
                </a:cubicBezTo>
                <a:cubicBezTo>
                  <a:pt x="2146488" y="1822643"/>
                  <a:pt x="2159934" y="2110635"/>
                  <a:pt x="2152079" y="2245320"/>
                </a:cubicBezTo>
                <a:cubicBezTo>
                  <a:pt x="2144224" y="2380005"/>
                  <a:pt x="2183813" y="2662624"/>
                  <a:pt x="2152079" y="2916000"/>
                </a:cubicBezTo>
                <a:cubicBezTo>
                  <a:pt x="1983855" y="2914792"/>
                  <a:pt x="1823873" y="2900391"/>
                  <a:pt x="1657101" y="2916000"/>
                </a:cubicBezTo>
                <a:cubicBezTo>
                  <a:pt x="1490329" y="2931609"/>
                  <a:pt x="1340381" y="2892793"/>
                  <a:pt x="1119081" y="2916000"/>
                </a:cubicBezTo>
                <a:cubicBezTo>
                  <a:pt x="897781" y="2939207"/>
                  <a:pt x="826840" y="2930827"/>
                  <a:pt x="602582" y="2916000"/>
                </a:cubicBezTo>
                <a:cubicBezTo>
                  <a:pt x="378324" y="2901173"/>
                  <a:pt x="210656" y="2919169"/>
                  <a:pt x="0" y="2916000"/>
                </a:cubicBezTo>
                <a:cubicBezTo>
                  <a:pt x="10421" y="2715915"/>
                  <a:pt x="-21135" y="2431981"/>
                  <a:pt x="0" y="2274480"/>
                </a:cubicBezTo>
                <a:cubicBezTo>
                  <a:pt x="21135" y="2116979"/>
                  <a:pt x="-2372" y="1838821"/>
                  <a:pt x="0" y="1632960"/>
                </a:cubicBezTo>
                <a:cubicBezTo>
                  <a:pt x="2372" y="1427099"/>
                  <a:pt x="23740" y="1283781"/>
                  <a:pt x="0" y="1049760"/>
                </a:cubicBezTo>
                <a:cubicBezTo>
                  <a:pt x="-23740" y="815739"/>
                  <a:pt x="42592" y="257621"/>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119483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7D9A-D741-16E3-0854-5A90CFC63356}"/>
            </a:ext>
          </a:extLst>
        </p:cNvPr>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1300CC91-2B58-2853-2C45-C2F886D1F593}"/>
              </a:ext>
            </a:extLst>
          </p:cNvPr>
          <p:cNvPicPr>
            <a:picLocks noChangeAspect="1"/>
          </p:cNvPicPr>
          <p:nvPr/>
        </p:nvPicPr>
        <p:blipFill>
          <a:blip r:embed="rId3"/>
          <a:srcRect b="28251"/>
          <a:stretch>
            <a:fillRect/>
          </a:stretch>
        </p:blipFill>
        <p:spPr>
          <a:xfrm>
            <a:off x="-114300" y="1"/>
            <a:ext cx="12744450" cy="6857999"/>
          </a:xfrm>
          <a:prstGeom prst="rect">
            <a:avLst/>
          </a:prstGeom>
        </p:spPr>
      </p:pic>
      <p:sp>
        <p:nvSpPr>
          <p:cNvPr id="7" name="TextBox 6">
            <a:extLst>
              <a:ext uri="{FF2B5EF4-FFF2-40B4-BE49-F238E27FC236}">
                <a16:creationId xmlns:a16="http://schemas.microsoft.com/office/drawing/2014/main" id="{20AE8E5E-A22E-27C9-56A0-6F0919F1932E}"/>
              </a:ext>
            </a:extLst>
          </p:cNvPr>
          <p:cNvSpPr txBox="1"/>
          <p:nvPr/>
        </p:nvSpPr>
        <p:spPr>
          <a:xfrm>
            <a:off x="2383306" y="5701387"/>
            <a:ext cx="7749237" cy="1015663"/>
          </a:xfrm>
          <a:prstGeom prst="rect">
            <a:avLst/>
          </a:prstGeom>
          <a:noFill/>
        </p:spPr>
        <p:txBody>
          <a:bodyPr wrap="none" rtlCol="0">
            <a:spAutoFit/>
          </a:bodyPr>
          <a:lstStyle/>
          <a:p>
            <a:r>
              <a:rPr lang="en-BR" sz="6000" dirty="0">
                <a:solidFill>
                  <a:schemeClr val="bg1"/>
                </a:solidFill>
                <a:latin typeface="Edge of the Galaxy" pitchFamily="2" charset="0"/>
              </a:rPr>
              <a:t>Giovanna Felix dos Santos</a:t>
            </a:r>
          </a:p>
        </p:txBody>
      </p:sp>
      <p:pic>
        <p:nvPicPr>
          <p:cNvPr id="3" name="Picture 2">
            <a:extLst>
              <a:ext uri="{FF2B5EF4-FFF2-40B4-BE49-F238E27FC236}">
                <a16:creationId xmlns:a16="http://schemas.microsoft.com/office/drawing/2014/main" id="{9CFBC1B3-4FE4-6B52-AC38-C0328579EC3C}"/>
              </a:ext>
            </a:extLst>
          </p:cNvPr>
          <p:cNvPicPr>
            <a:picLocks noChangeAspect="1"/>
          </p:cNvPicPr>
          <p:nvPr/>
        </p:nvPicPr>
        <p:blipFill>
          <a:blip r:embed="rId4"/>
          <a:srcRect l="4949" r="17918"/>
          <a:stretch>
            <a:fillRect/>
          </a:stretch>
        </p:blipFill>
        <p:spPr>
          <a:xfrm>
            <a:off x="179142" y="3586738"/>
            <a:ext cx="2152079" cy="2916000"/>
          </a:xfrm>
          <a:custGeom>
            <a:avLst/>
            <a:gdLst>
              <a:gd name="connsiteX0" fmla="*/ 0 w 2152079"/>
              <a:gd name="connsiteY0" fmla="*/ 0 h 2916000"/>
              <a:gd name="connsiteX1" fmla="*/ 473457 w 2152079"/>
              <a:gd name="connsiteY1" fmla="*/ 0 h 2916000"/>
              <a:gd name="connsiteX2" fmla="*/ 968436 w 2152079"/>
              <a:gd name="connsiteY2" fmla="*/ 0 h 2916000"/>
              <a:gd name="connsiteX3" fmla="*/ 1527976 w 2152079"/>
              <a:gd name="connsiteY3" fmla="*/ 0 h 2916000"/>
              <a:gd name="connsiteX4" fmla="*/ 2152079 w 2152079"/>
              <a:gd name="connsiteY4" fmla="*/ 0 h 2916000"/>
              <a:gd name="connsiteX5" fmla="*/ 2152079 w 2152079"/>
              <a:gd name="connsiteY5" fmla="*/ 524880 h 2916000"/>
              <a:gd name="connsiteX6" fmla="*/ 2152079 w 2152079"/>
              <a:gd name="connsiteY6" fmla="*/ 1020600 h 2916000"/>
              <a:gd name="connsiteX7" fmla="*/ 2152079 w 2152079"/>
              <a:gd name="connsiteY7" fmla="*/ 1516320 h 2916000"/>
              <a:gd name="connsiteX8" fmla="*/ 2152079 w 2152079"/>
              <a:gd name="connsiteY8" fmla="*/ 2099520 h 2916000"/>
              <a:gd name="connsiteX9" fmla="*/ 2152079 w 2152079"/>
              <a:gd name="connsiteY9" fmla="*/ 2916000 h 2916000"/>
              <a:gd name="connsiteX10" fmla="*/ 1592538 w 2152079"/>
              <a:gd name="connsiteY10" fmla="*/ 2916000 h 2916000"/>
              <a:gd name="connsiteX11" fmla="*/ 1076040 w 2152079"/>
              <a:gd name="connsiteY11" fmla="*/ 2916000 h 2916000"/>
              <a:gd name="connsiteX12" fmla="*/ 602582 w 2152079"/>
              <a:gd name="connsiteY12" fmla="*/ 2916000 h 2916000"/>
              <a:gd name="connsiteX13" fmla="*/ 0 w 2152079"/>
              <a:gd name="connsiteY13" fmla="*/ 2916000 h 2916000"/>
              <a:gd name="connsiteX14" fmla="*/ 0 w 2152079"/>
              <a:gd name="connsiteY14" fmla="*/ 2391120 h 2916000"/>
              <a:gd name="connsiteX15" fmla="*/ 0 w 2152079"/>
              <a:gd name="connsiteY15" fmla="*/ 1807920 h 2916000"/>
              <a:gd name="connsiteX16" fmla="*/ 0 w 2152079"/>
              <a:gd name="connsiteY16" fmla="*/ 1166400 h 2916000"/>
              <a:gd name="connsiteX17" fmla="*/ 0 w 2152079"/>
              <a:gd name="connsiteY17" fmla="*/ 641520 h 2916000"/>
              <a:gd name="connsiteX18" fmla="*/ 0 w 2152079"/>
              <a:gd name="connsiteY18" fmla="*/ 0 h 29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079" h="2916000" fill="none" extrusionOk="0">
                <a:moveTo>
                  <a:pt x="0" y="0"/>
                </a:moveTo>
                <a:cubicBezTo>
                  <a:pt x="211631" y="-21561"/>
                  <a:pt x="323568" y="21929"/>
                  <a:pt x="473457" y="0"/>
                </a:cubicBezTo>
                <a:cubicBezTo>
                  <a:pt x="623346" y="-21929"/>
                  <a:pt x="748931" y="16325"/>
                  <a:pt x="968436" y="0"/>
                </a:cubicBezTo>
                <a:cubicBezTo>
                  <a:pt x="1187941" y="-16325"/>
                  <a:pt x="1281057" y="13982"/>
                  <a:pt x="1527976" y="0"/>
                </a:cubicBezTo>
                <a:cubicBezTo>
                  <a:pt x="1774895" y="-13982"/>
                  <a:pt x="1886868" y="24097"/>
                  <a:pt x="2152079" y="0"/>
                </a:cubicBezTo>
                <a:cubicBezTo>
                  <a:pt x="2148482" y="112254"/>
                  <a:pt x="2155065" y="271204"/>
                  <a:pt x="2152079" y="524880"/>
                </a:cubicBezTo>
                <a:cubicBezTo>
                  <a:pt x="2149093" y="778556"/>
                  <a:pt x="2152937" y="919203"/>
                  <a:pt x="2152079" y="1020600"/>
                </a:cubicBezTo>
                <a:cubicBezTo>
                  <a:pt x="2151221" y="1121997"/>
                  <a:pt x="2159075" y="1271411"/>
                  <a:pt x="2152079" y="1516320"/>
                </a:cubicBezTo>
                <a:cubicBezTo>
                  <a:pt x="2145083" y="1761229"/>
                  <a:pt x="2177191" y="1919456"/>
                  <a:pt x="2152079" y="2099520"/>
                </a:cubicBezTo>
                <a:cubicBezTo>
                  <a:pt x="2126967" y="2279584"/>
                  <a:pt x="2125546" y="2701009"/>
                  <a:pt x="2152079" y="2916000"/>
                </a:cubicBezTo>
                <a:cubicBezTo>
                  <a:pt x="1945746" y="2905775"/>
                  <a:pt x="1821634" y="2940674"/>
                  <a:pt x="1592538" y="2916000"/>
                </a:cubicBezTo>
                <a:cubicBezTo>
                  <a:pt x="1363442" y="2891326"/>
                  <a:pt x="1283118" y="2935149"/>
                  <a:pt x="1076040" y="2916000"/>
                </a:cubicBezTo>
                <a:cubicBezTo>
                  <a:pt x="868962" y="2896851"/>
                  <a:pt x="755611" y="2933659"/>
                  <a:pt x="602582" y="2916000"/>
                </a:cubicBezTo>
                <a:cubicBezTo>
                  <a:pt x="449553" y="2898341"/>
                  <a:pt x="167914" y="2895472"/>
                  <a:pt x="0" y="2916000"/>
                </a:cubicBezTo>
                <a:cubicBezTo>
                  <a:pt x="18428" y="2763183"/>
                  <a:pt x="-6492" y="2622052"/>
                  <a:pt x="0" y="2391120"/>
                </a:cubicBezTo>
                <a:cubicBezTo>
                  <a:pt x="6492" y="2160188"/>
                  <a:pt x="28159" y="2064500"/>
                  <a:pt x="0" y="1807920"/>
                </a:cubicBezTo>
                <a:cubicBezTo>
                  <a:pt x="-28159" y="1551340"/>
                  <a:pt x="10366" y="1414187"/>
                  <a:pt x="0" y="1166400"/>
                </a:cubicBezTo>
                <a:cubicBezTo>
                  <a:pt x="-10366" y="918613"/>
                  <a:pt x="6271" y="752979"/>
                  <a:pt x="0" y="641520"/>
                </a:cubicBezTo>
                <a:cubicBezTo>
                  <a:pt x="-6271" y="530061"/>
                  <a:pt x="3450" y="197360"/>
                  <a:pt x="0" y="0"/>
                </a:cubicBezTo>
                <a:close/>
              </a:path>
              <a:path w="2152079" h="2916000" stroke="0" extrusionOk="0">
                <a:moveTo>
                  <a:pt x="0" y="0"/>
                </a:moveTo>
                <a:cubicBezTo>
                  <a:pt x="188908" y="3425"/>
                  <a:pt x="299151" y="8395"/>
                  <a:pt x="516499" y="0"/>
                </a:cubicBezTo>
                <a:cubicBezTo>
                  <a:pt x="733847" y="-8395"/>
                  <a:pt x="788187" y="9656"/>
                  <a:pt x="989956" y="0"/>
                </a:cubicBezTo>
                <a:cubicBezTo>
                  <a:pt x="1191725" y="-9656"/>
                  <a:pt x="1295479" y="18527"/>
                  <a:pt x="1571018" y="0"/>
                </a:cubicBezTo>
                <a:cubicBezTo>
                  <a:pt x="1846557" y="-18527"/>
                  <a:pt x="2025114" y="27344"/>
                  <a:pt x="2152079" y="0"/>
                </a:cubicBezTo>
                <a:cubicBezTo>
                  <a:pt x="2157724" y="275656"/>
                  <a:pt x="2171925" y="390326"/>
                  <a:pt x="2152079" y="554040"/>
                </a:cubicBezTo>
                <a:cubicBezTo>
                  <a:pt x="2132233" y="717754"/>
                  <a:pt x="2167626" y="895773"/>
                  <a:pt x="2152079" y="1078920"/>
                </a:cubicBezTo>
                <a:cubicBezTo>
                  <a:pt x="2136532" y="1262067"/>
                  <a:pt x="2157670" y="1501597"/>
                  <a:pt x="2152079" y="1662120"/>
                </a:cubicBezTo>
                <a:cubicBezTo>
                  <a:pt x="2146488" y="1822643"/>
                  <a:pt x="2159934" y="2110635"/>
                  <a:pt x="2152079" y="2245320"/>
                </a:cubicBezTo>
                <a:cubicBezTo>
                  <a:pt x="2144224" y="2380005"/>
                  <a:pt x="2183813" y="2662624"/>
                  <a:pt x="2152079" y="2916000"/>
                </a:cubicBezTo>
                <a:cubicBezTo>
                  <a:pt x="1983855" y="2914792"/>
                  <a:pt x="1823873" y="2900391"/>
                  <a:pt x="1657101" y="2916000"/>
                </a:cubicBezTo>
                <a:cubicBezTo>
                  <a:pt x="1490329" y="2931609"/>
                  <a:pt x="1340381" y="2892793"/>
                  <a:pt x="1119081" y="2916000"/>
                </a:cubicBezTo>
                <a:cubicBezTo>
                  <a:pt x="897781" y="2939207"/>
                  <a:pt x="826840" y="2930827"/>
                  <a:pt x="602582" y="2916000"/>
                </a:cubicBezTo>
                <a:cubicBezTo>
                  <a:pt x="378324" y="2901173"/>
                  <a:pt x="210656" y="2919169"/>
                  <a:pt x="0" y="2916000"/>
                </a:cubicBezTo>
                <a:cubicBezTo>
                  <a:pt x="10421" y="2715915"/>
                  <a:pt x="-21135" y="2431981"/>
                  <a:pt x="0" y="2274480"/>
                </a:cubicBezTo>
                <a:cubicBezTo>
                  <a:pt x="21135" y="2116979"/>
                  <a:pt x="-2372" y="1838821"/>
                  <a:pt x="0" y="1632960"/>
                </a:cubicBezTo>
                <a:cubicBezTo>
                  <a:pt x="2372" y="1427099"/>
                  <a:pt x="23740" y="1283781"/>
                  <a:pt x="0" y="1049760"/>
                </a:cubicBezTo>
                <a:cubicBezTo>
                  <a:pt x="-23740" y="815739"/>
                  <a:pt x="42592" y="257621"/>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305186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D0E6-5DAF-C6EC-7905-3898AF5A23D0}"/>
            </a:ext>
          </a:extLst>
        </p:cNvPr>
        <p:cNvGrpSpPr/>
        <p:nvPr/>
      </p:nvGrpSpPr>
      <p:grpSpPr>
        <a:xfrm>
          <a:off x="0" y="0"/>
          <a:ext cx="0" cy="0"/>
          <a:chOff x="0" y="0"/>
          <a:chExt cx="0" cy="0"/>
        </a:xfrm>
      </p:grpSpPr>
      <p:pic>
        <p:nvPicPr>
          <p:cNvPr id="21" name="Picture 20" descr="A close up of a wave&#10;&#10;AI-generated content may be incorrect.">
            <a:extLst>
              <a:ext uri="{FF2B5EF4-FFF2-40B4-BE49-F238E27FC236}">
                <a16:creationId xmlns:a16="http://schemas.microsoft.com/office/drawing/2014/main" id="{03F65D95-EE88-9124-0740-4E6FB44323F2}"/>
              </a:ext>
            </a:extLst>
          </p:cNvPr>
          <p:cNvPicPr>
            <a:picLocks noChangeAspect="1"/>
          </p:cNvPicPr>
          <p:nvPr/>
        </p:nvPicPr>
        <p:blipFill>
          <a:blip r:embed="rId3"/>
          <a:srcRect b="28251"/>
          <a:stretch>
            <a:fillRect/>
          </a:stretch>
        </p:blipFill>
        <p:spPr>
          <a:xfrm>
            <a:off x="-114300" y="1"/>
            <a:ext cx="12744450" cy="6857999"/>
          </a:xfrm>
          <a:prstGeom prst="rect">
            <a:avLst/>
          </a:prstGeom>
        </p:spPr>
      </p:pic>
      <p:grpSp>
        <p:nvGrpSpPr>
          <p:cNvPr id="6" name="Group 5">
            <a:extLst>
              <a:ext uri="{FF2B5EF4-FFF2-40B4-BE49-F238E27FC236}">
                <a16:creationId xmlns:a16="http://schemas.microsoft.com/office/drawing/2014/main" id="{4E39D955-9395-CEFE-BBAD-267215E48F14}"/>
              </a:ext>
            </a:extLst>
          </p:cNvPr>
          <p:cNvGrpSpPr/>
          <p:nvPr/>
        </p:nvGrpSpPr>
        <p:grpSpPr>
          <a:xfrm>
            <a:off x="538902" y="833846"/>
            <a:ext cx="3740511" cy="1046441"/>
            <a:chOff x="538902" y="498816"/>
            <a:chExt cx="3740511" cy="1046441"/>
          </a:xfrm>
        </p:grpSpPr>
        <p:sp>
          <p:nvSpPr>
            <p:cNvPr id="7" name="TextBox 6">
              <a:extLst>
                <a:ext uri="{FF2B5EF4-FFF2-40B4-BE49-F238E27FC236}">
                  <a16:creationId xmlns:a16="http://schemas.microsoft.com/office/drawing/2014/main" id="{47AD5CA9-4673-EB20-8FAD-B8E45463B623}"/>
                </a:ext>
              </a:extLst>
            </p:cNvPr>
            <p:cNvSpPr txBox="1"/>
            <p:nvPr/>
          </p:nvSpPr>
          <p:spPr>
            <a:xfrm>
              <a:off x="538902" y="498816"/>
              <a:ext cx="875561" cy="461665"/>
            </a:xfrm>
            <a:prstGeom prst="rect">
              <a:avLst/>
            </a:prstGeom>
            <a:noFill/>
          </p:spPr>
          <p:txBody>
            <a:bodyPr wrap="none" rtlCol="0">
              <a:spAutoFit/>
            </a:bodyPr>
            <a:lstStyle/>
            <a:p>
              <a:r>
                <a:rPr lang="en-BR" sz="2400" dirty="0">
                  <a:solidFill>
                    <a:schemeClr val="bg1"/>
                  </a:solidFill>
                  <a:latin typeface="Edge of the Galaxy" pitchFamily="2" charset="0"/>
                </a:rPr>
                <a:t>Fonts</a:t>
              </a:r>
            </a:p>
          </p:txBody>
        </p:sp>
        <p:sp>
          <p:nvSpPr>
            <p:cNvPr id="2" name="TextBox 1">
              <a:extLst>
                <a:ext uri="{FF2B5EF4-FFF2-40B4-BE49-F238E27FC236}">
                  <a16:creationId xmlns:a16="http://schemas.microsoft.com/office/drawing/2014/main" id="{9B8CEC0A-60AF-C4FC-9770-92BE714D4F55}"/>
                </a:ext>
              </a:extLst>
            </p:cNvPr>
            <p:cNvSpPr txBox="1"/>
            <p:nvPr/>
          </p:nvSpPr>
          <p:spPr>
            <a:xfrm>
              <a:off x="538902" y="898926"/>
              <a:ext cx="3740511" cy="646331"/>
            </a:xfrm>
            <a:prstGeom prst="rect">
              <a:avLst/>
            </a:prstGeom>
            <a:noFill/>
          </p:spPr>
          <p:txBody>
            <a:bodyPr wrap="none" rtlCol="0">
              <a:spAutoFit/>
            </a:bodyPr>
            <a:lstStyle/>
            <a:p>
              <a:r>
                <a:rPr lang="en-BR" dirty="0">
                  <a:solidFill>
                    <a:schemeClr val="bg1"/>
                  </a:solidFill>
                </a:rPr>
                <a:t>Arial</a:t>
              </a:r>
            </a:p>
            <a:p>
              <a:r>
                <a:rPr lang="en-BR" dirty="0">
                  <a:solidFill>
                    <a:schemeClr val="bg1"/>
                  </a:solidFill>
                </a:rPr>
                <a:t>Edge of the Galaxy (</a:t>
              </a:r>
              <a:r>
                <a:rPr lang="en-BR" dirty="0">
                  <a:solidFill>
                    <a:schemeClr val="bg1"/>
                  </a:solidFill>
                  <a:hlinkClick r:id="rId4"/>
                </a:rPr>
                <a:t>fontspace.com</a:t>
              </a:r>
              <a:r>
                <a:rPr lang="en-BR" dirty="0">
                  <a:solidFill>
                    <a:schemeClr val="bg1"/>
                  </a:solidFill>
                </a:rPr>
                <a:t>)</a:t>
              </a:r>
            </a:p>
          </p:txBody>
        </p:sp>
      </p:grpSp>
      <p:grpSp>
        <p:nvGrpSpPr>
          <p:cNvPr id="8" name="Group 7">
            <a:extLst>
              <a:ext uri="{FF2B5EF4-FFF2-40B4-BE49-F238E27FC236}">
                <a16:creationId xmlns:a16="http://schemas.microsoft.com/office/drawing/2014/main" id="{825DB44E-BB1E-5756-A091-E8885273D336}"/>
              </a:ext>
            </a:extLst>
          </p:cNvPr>
          <p:cNvGrpSpPr/>
          <p:nvPr/>
        </p:nvGrpSpPr>
        <p:grpSpPr>
          <a:xfrm>
            <a:off x="538902" y="2429895"/>
            <a:ext cx="3245632" cy="769442"/>
            <a:chOff x="538902" y="1860480"/>
            <a:chExt cx="3245632" cy="769442"/>
          </a:xfrm>
        </p:grpSpPr>
        <p:sp>
          <p:nvSpPr>
            <p:cNvPr id="3" name="TextBox 2">
              <a:extLst>
                <a:ext uri="{FF2B5EF4-FFF2-40B4-BE49-F238E27FC236}">
                  <a16:creationId xmlns:a16="http://schemas.microsoft.com/office/drawing/2014/main" id="{5348B609-71C6-DE41-259D-C339730F2059}"/>
                </a:ext>
              </a:extLst>
            </p:cNvPr>
            <p:cNvSpPr txBox="1"/>
            <p:nvPr/>
          </p:nvSpPr>
          <p:spPr>
            <a:xfrm>
              <a:off x="538902" y="1860480"/>
              <a:ext cx="1040670" cy="461665"/>
            </a:xfrm>
            <a:prstGeom prst="rect">
              <a:avLst/>
            </a:prstGeom>
            <a:noFill/>
          </p:spPr>
          <p:txBody>
            <a:bodyPr wrap="none" rtlCol="0">
              <a:spAutoFit/>
            </a:bodyPr>
            <a:lstStyle/>
            <a:p>
              <a:r>
                <a:rPr lang="en-BR" sz="2400" dirty="0">
                  <a:solidFill>
                    <a:schemeClr val="bg1"/>
                  </a:solidFill>
                  <a:latin typeface="Edge of the Galaxy" pitchFamily="2" charset="0"/>
                </a:rPr>
                <a:t>Images</a:t>
              </a:r>
            </a:p>
          </p:txBody>
        </p:sp>
        <p:sp>
          <p:nvSpPr>
            <p:cNvPr id="5" name="TextBox 4">
              <a:extLst>
                <a:ext uri="{FF2B5EF4-FFF2-40B4-BE49-F238E27FC236}">
                  <a16:creationId xmlns:a16="http://schemas.microsoft.com/office/drawing/2014/main" id="{C4040D9F-B3AB-8997-3CA6-6C3484D2FD85}"/>
                </a:ext>
              </a:extLst>
            </p:cNvPr>
            <p:cNvSpPr txBox="1"/>
            <p:nvPr/>
          </p:nvSpPr>
          <p:spPr>
            <a:xfrm>
              <a:off x="538902" y="2260590"/>
              <a:ext cx="3245632" cy="369332"/>
            </a:xfrm>
            <a:prstGeom prst="rect">
              <a:avLst/>
            </a:prstGeom>
            <a:noFill/>
          </p:spPr>
          <p:txBody>
            <a:bodyPr wrap="none" rtlCol="0">
              <a:spAutoFit/>
            </a:bodyPr>
            <a:lstStyle/>
            <a:p>
              <a:r>
                <a:rPr lang="en-BR" dirty="0">
                  <a:solidFill>
                    <a:schemeClr val="bg1"/>
                  </a:solidFill>
                </a:rPr>
                <a:t>PowerPoint design suggestions</a:t>
              </a:r>
            </a:p>
          </p:txBody>
        </p:sp>
      </p:grpSp>
      <p:grpSp>
        <p:nvGrpSpPr>
          <p:cNvPr id="13" name="Group 12">
            <a:extLst>
              <a:ext uri="{FF2B5EF4-FFF2-40B4-BE49-F238E27FC236}">
                <a16:creationId xmlns:a16="http://schemas.microsoft.com/office/drawing/2014/main" id="{A3BD875D-18CB-0D53-840D-30175F84CE56}"/>
              </a:ext>
            </a:extLst>
          </p:cNvPr>
          <p:cNvGrpSpPr/>
          <p:nvPr/>
        </p:nvGrpSpPr>
        <p:grpSpPr>
          <a:xfrm>
            <a:off x="5067605" y="833846"/>
            <a:ext cx="6914457" cy="1046441"/>
            <a:chOff x="519666" y="2945145"/>
            <a:chExt cx="6914457" cy="1046441"/>
          </a:xfrm>
        </p:grpSpPr>
        <p:sp>
          <p:nvSpPr>
            <p:cNvPr id="9" name="TextBox 8">
              <a:extLst>
                <a:ext uri="{FF2B5EF4-FFF2-40B4-BE49-F238E27FC236}">
                  <a16:creationId xmlns:a16="http://schemas.microsoft.com/office/drawing/2014/main" id="{18CDA9BF-C446-50F9-7B09-D20FBAFF69A1}"/>
                </a:ext>
              </a:extLst>
            </p:cNvPr>
            <p:cNvSpPr txBox="1"/>
            <p:nvPr/>
          </p:nvSpPr>
          <p:spPr>
            <a:xfrm>
              <a:off x="519666" y="2945145"/>
              <a:ext cx="1326004" cy="461665"/>
            </a:xfrm>
            <a:prstGeom prst="rect">
              <a:avLst/>
            </a:prstGeom>
            <a:noFill/>
          </p:spPr>
          <p:txBody>
            <a:bodyPr wrap="none" rtlCol="0">
              <a:spAutoFit/>
            </a:bodyPr>
            <a:lstStyle/>
            <a:p>
              <a:r>
                <a:rPr lang="en-BR" sz="2400" dirty="0">
                  <a:solidFill>
                    <a:schemeClr val="bg1"/>
                  </a:solidFill>
                  <a:latin typeface="Edge of the Galaxy" pitchFamily="2" charset="0"/>
                </a:rPr>
                <a:t>Datasets</a:t>
              </a:r>
            </a:p>
          </p:txBody>
        </p:sp>
        <p:sp>
          <p:nvSpPr>
            <p:cNvPr id="10" name="TextBox 9">
              <a:extLst>
                <a:ext uri="{FF2B5EF4-FFF2-40B4-BE49-F238E27FC236}">
                  <a16:creationId xmlns:a16="http://schemas.microsoft.com/office/drawing/2014/main" id="{C051F53B-7D00-F852-A478-C73627E77C6A}"/>
                </a:ext>
              </a:extLst>
            </p:cNvPr>
            <p:cNvSpPr txBox="1"/>
            <p:nvPr/>
          </p:nvSpPr>
          <p:spPr>
            <a:xfrm>
              <a:off x="519666" y="3345255"/>
              <a:ext cx="6914457" cy="646331"/>
            </a:xfrm>
            <a:prstGeom prst="rect">
              <a:avLst/>
            </a:prstGeom>
            <a:noFill/>
          </p:spPr>
          <p:txBody>
            <a:bodyPr wrap="none" rtlCol="0">
              <a:spAutoFit/>
            </a:bodyPr>
            <a:lstStyle/>
            <a:p>
              <a:r>
                <a:rPr lang="en-BR" dirty="0">
                  <a:solidFill>
                    <a:schemeClr val="bg1"/>
                  </a:solidFill>
                </a:rPr>
                <a:t>USC Satellite Database (</a:t>
              </a:r>
              <a:r>
                <a:rPr lang="en-US" dirty="0">
                  <a:hlinkClick r:id="rId5"/>
                </a:rPr>
                <a:t>www.ucs.org/resources/satellite-database</a:t>
              </a:r>
              <a:r>
                <a:rPr lang="en-BR" dirty="0">
                  <a:solidFill>
                    <a:schemeClr val="bg1"/>
                  </a:solidFill>
                </a:rPr>
                <a:t>)</a:t>
              </a:r>
            </a:p>
            <a:p>
              <a:r>
                <a:rPr lang="en-BR" dirty="0">
                  <a:solidFill>
                    <a:schemeClr val="bg1"/>
                  </a:solidFill>
                </a:rPr>
                <a:t>Space-Track.org (</a:t>
              </a:r>
              <a:r>
                <a:rPr lang="en-US" dirty="0">
                  <a:solidFill>
                    <a:schemeClr val="bg1"/>
                  </a:solidFill>
                  <a:hlinkClick r:id="rId6"/>
                </a:rPr>
                <a:t>https://www.space-track.org/</a:t>
              </a:r>
              <a:r>
                <a:rPr lang="en-US" dirty="0">
                  <a:solidFill>
                    <a:schemeClr val="bg1"/>
                  </a:solidFill>
                </a:rPr>
                <a:t>) </a:t>
              </a:r>
              <a:endParaRPr lang="en-US" dirty="0"/>
            </a:p>
          </p:txBody>
        </p:sp>
      </p:grpSp>
      <p:grpSp>
        <p:nvGrpSpPr>
          <p:cNvPr id="14" name="Group 13">
            <a:extLst>
              <a:ext uri="{FF2B5EF4-FFF2-40B4-BE49-F238E27FC236}">
                <a16:creationId xmlns:a16="http://schemas.microsoft.com/office/drawing/2014/main" id="{FE91FA56-AB92-D06A-AB94-1763549DED7F}"/>
              </a:ext>
            </a:extLst>
          </p:cNvPr>
          <p:cNvGrpSpPr/>
          <p:nvPr/>
        </p:nvGrpSpPr>
        <p:grpSpPr>
          <a:xfrm>
            <a:off x="508706" y="5162884"/>
            <a:ext cx="1663276" cy="1323440"/>
            <a:chOff x="538902" y="4029810"/>
            <a:chExt cx="1663276" cy="1323440"/>
          </a:xfrm>
        </p:grpSpPr>
        <p:sp>
          <p:nvSpPr>
            <p:cNvPr id="11" name="TextBox 10">
              <a:extLst>
                <a:ext uri="{FF2B5EF4-FFF2-40B4-BE49-F238E27FC236}">
                  <a16:creationId xmlns:a16="http://schemas.microsoft.com/office/drawing/2014/main" id="{E7011364-6D0D-FD70-D665-360D7E36B0E4}"/>
                </a:ext>
              </a:extLst>
            </p:cNvPr>
            <p:cNvSpPr txBox="1"/>
            <p:nvPr/>
          </p:nvSpPr>
          <p:spPr>
            <a:xfrm>
              <a:off x="538902" y="4029810"/>
              <a:ext cx="809837" cy="461665"/>
            </a:xfrm>
            <a:prstGeom prst="rect">
              <a:avLst/>
            </a:prstGeom>
            <a:noFill/>
          </p:spPr>
          <p:txBody>
            <a:bodyPr wrap="none" rtlCol="0">
              <a:spAutoFit/>
            </a:bodyPr>
            <a:lstStyle/>
            <a:p>
              <a:r>
                <a:rPr lang="en-BR" sz="2400" dirty="0">
                  <a:solidFill>
                    <a:schemeClr val="bg1"/>
                  </a:solidFill>
                  <a:latin typeface="Edge of the Galaxy" pitchFamily="2" charset="0"/>
                </a:rPr>
                <a:t>Tools</a:t>
              </a:r>
            </a:p>
          </p:txBody>
        </p:sp>
        <p:sp>
          <p:nvSpPr>
            <p:cNvPr id="12" name="TextBox 11">
              <a:extLst>
                <a:ext uri="{FF2B5EF4-FFF2-40B4-BE49-F238E27FC236}">
                  <a16:creationId xmlns:a16="http://schemas.microsoft.com/office/drawing/2014/main" id="{021AD55F-3FBD-CEBF-7DC6-EBC10D706443}"/>
                </a:ext>
              </a:extLst>
            </p:cNvPr>
            <p:cNvSpPr txBox="1"/>
            <p:nvPr/>
          </p:nvSpPr>
          <p:spPr>
            <a:xfrm>
              <a:off x="538902" y="4429920"/>
              <a:ext cx="1663276" cy="923330"/>
            </a:xfrm>
            <a:prstGeom prst="rect">
              <a:avLst/>
            </a:prstGeom>
            <a:noFill/>
          </p:spPr>
          <p:txBody>
            <a:bodyPr wrap="none" rtlCol="0">
              <a:spAutoFit/>
            </a:bodyPr>
            <a:lstStyle/>
            <a:p>
              <a:r>
                <a:rPr lang="pt-BR" dirty="0">
                  <a:solidFill>
                    <a:schemeClr val="bg1"/>
                  </a:solidFill>
                </a:rPr>
                <a:t>MS PowerPoint</a:t>
              </a:r>
            </a:p>
            <a:p>
              <a:r>
                <a:rPr lang="pt-BR" dirty="0">
                  <a:solidFill>
                    <a:schemeClr val="bg1"/>
                  </a:solidFill>
                </a:rPr>
                <a:t>Python</a:t>
              </a:r>
            </a:p>
            <a:p>
              <a:r>
                <a:rPr lang="pt-BR" dirty="0">
                  <a:solidFill>
                    <a:schemeClr val="bg1"/>
                  </a:solidFill>
                </a:rPr>
                <a:t>Power BI</a:t>
              </a:r>
              <a:endParaRPr lang="en-US" dirty="0"/>
            </a:p>
          </p:txBody>
        </p:sp>
      </p:grpSp>
      <p:grpSp>
        <p:nvGrpSpPr>
          <p:cNvPr id="17" name="Group 16">
            <a:extLst>
              <a:ext uri="{FF2B5EF4-FFF2-40B4-BE49-F238E27FC236}">
                <a16:creationId xmlns:a16="http://schemas.microsoft.com/office/drawing/2014/main" id="{8DF4B919-59AB-CD8F-9C18-DA1F175C5FFA}"/>
              </a:ext>
            </a:extLst>
          </p:cNvPr>
          <p:cNvGrpSpPr/>
          <p:nvPr/>
        </p:nvGrpSpPr>
        <p:grpSpPr>
          <a:xfrm>
            <a:off x="5067605" y="2418951"/>
            <a:ext cx="4170822" cy="1323440"/>
            <a:chOff x="553190" y="5587594"/>
            <a:chExt cx="4170822" cy="1323440"/>
          </a:xfrm>
        </p:grpSpPr>
        <p:sp>
          <p:nvSpPr>
            <p:cNvPr id="15" name="TextBox 14">
              <a:extLst>
                <a:ext uri="{FF2B5EF4-FFF2-40B4-BE49-F238E27FC236}">
                  <a16:creationId xmlns:a16="http://schemas.microsoft.com/office/drawing/2014/main" id="{8D5CB423-6FDA-E4D8-C07C-7C7BA0909B87}"/>
                </a:ext>
              </a:extLst>
            </p:cNvPr>
            <p:cNvSpPr txBox="1"/>
            <p:nvPr/>
          </p:nvSpPr>
          <p:spPr>
            <a:xfrm>
              <a:off x="553190" y="5587594"/>
              <a:ext cx="2191626" cy="461665"/>
            </a:xfrm>
            <a:prstGeom prst="rect">
              <a:avLst/>
            </a:prstGeom>
            <a:noFill/>
          </p:spPr>
          <p:txBody>
            <a:bodyPr wrap="none" rtlCol="0">
              <a:spAutoFit/>
            </a:bodyPr>
            <a:lstStyle/>
            <a:p>
              <a:r>
                <a:rPr lang="en-BR" sz="2400" dirty="0">
                  <a:solidFill>
                    <a:schemeClr val="bg1"/>
                  </a:solidFill>
                  <a:latin typeface="Edge of the Galaxy" pitchFamily="2" charset="0"/>
                </a:rPr>
                <a:t>Other Resources</a:t>
              </a:r>
            </a:p>
          </p:txBody>
        </p:sp>
        <p:sp>
          <p:nvSpPr>
            <p:cNvPr id="16" name="TextBox 15">
              <a:extLst>
                <a:ext uri="{FF2B5EF4-FFF2-40B4-BE49-F238E27FC236}">
                  <a16:creationId xmlns:a16="http://schemas.microsoft.com/office/drawing/2014/main" id="{AFBAF3E9-E954-08AC-F951-7E70E02EF70F}"/>
                </a:ext>
              </a:extLst>
            </p:cNvPr>
            <p:cNvSpPr txBox="1"/>
            <p:nvPr/>
          </p:nvSpPr>
          <p:spPr>
            <a:xfrm>
              <a:off x="553190" y="5987704"/>
              <a:ext cx="4170822" cy="923330"/>
            </a:xfrm>
            <a:prstGeom prst="rect">
              <a:avLst/>
            </a:prstGeom>
            <a:noFill/>
          </p:spPr>
          <p:txBody>
            <a:bodyPr wrap="none" rtlCol="0">
              <a:spAutoFit/>
            </a:bodyPr>
            <a:lstStyle/>
            <a:p>
              <a:r>
                <a:rPr lang="en-BR" dirty="0">
                  <a:solidFill>
                    <a:schemeClr val="bg1"/>
                  </a:solidFill>
                </a:rPr>
                <a:t>LEOLABS – Low Earth Orbit Visualization</a:t>
              </a:r>
            </a:p>
            <a:p>
              <a:r>
                <a:rPr lang="en-BR" dirty="0">
                  <a:solidFill>
                    <a:schemeClr val="bg1"/>
                  </a:solidFill>
                </a:rPr>
                <a:t>Copilot</a:t>
              </a:r>
            </a:p>
            <a:p>
              <a:r>
                <a:rPr lang="en-BR" dirty="0">
                  <a:solidFill>
                    <a:schemeClr val="bg1"/>
                  </a:solidFill>
                </a:rPr>
                <a:t>iMovie</a:t>
              </a:r>
            </a:p>
          </p:txBody>
        </p:sp>
      </p:grpSp>
      <p:grpSp>
        <p:nvGrpSpPr>
          <p:cNvPr id="18" name="Group 17">
            <a:extLst>
              <a:ext uri="{FF2B5EF4-FFF2-40B4-BE49-F238E27FC236}">
                <a16:creationId xmlns:a16="http://schemas.microsoft.com/office/drawing/2014/main" id="{C490492E-7C04-63E4-AD82-D3D080BBD8C3}"/>
              </a:ext>
            </a:extLst>
          </p:cNvPr>
          <p:cNvGrpSpPr/>
          <p:nvPr/>
        </p:nvGrpSpPr>
        <p:grpSpPr>
          <a:xfrm>
            <a:off x="538902" y="3748945"/>
            <a:ext cx="4095929" cy="769442"/>
            <a:chOff x="538902" y="1860480"/>
            <a:chExt cx="4095929" cy="769442"/>
          </a:xfrm>
        </p:grpSpPr>
        <p:sp>
          <p:nvSpPr>
            <p:cNvPr id="19" name="TextBox 18">
              <a:extLst>
                <a:ext uri="{FF2B5EF4-FFF2-40B4-BE49-F238E27FC236}">
                  <a16:creationId xmlns:a16="http://schemas.microsoft.com/office/drawing/2014/main" id="{37B69029-BE97-AA59-0FFF-EB3A77C115FB}"/>
                </a:ext>
              </a:extLst>
            </p:cNvPr>
            <p:cNvSpPr txBox="1"/>
            <p:nvPr/>
          </p:nvSpPr>
          <p:spPr>
            <a:xfrm>
              <a:off x="538902" y="1860480"/>
              <a:ext cx="898003" cy="461665"/>
            </a:xfrm>
            <a:prstGeom prst="rect">
              <a:avLst/>
            </a:prstGeom>
            <a:noFill/>
          </p:spPr>
          <p:txBody>
            <a:bodyPr wrap="none" rtlCol="0">
              <a:spAutoFit/>
            </a:bodyPr>
            <a:lstStyle/>
            <a:p>
              <a:r>
                <a:rPr lang="en-BR" sz="2400" dirty="0">
                  <a:solidFill>
                    <a:schemeClr val="bg1"/>
                  </a:solidFill>
                  <a:latin typeface="Edge of the Galaxy" pitchFamily="2" charset="0"/>
                </a:rPr>
                <a:t>Music</a:t>
              </a:r>
            </a:p>
          </p:txBody>
        </p:sp>
        <p:sp>
          <p:nvSpPr>
            <p:cNvPr id="20" name="TextBox 19">
              <a:extLst>
                <a:ext uri="{FF2B5EF4-FFF2-40B4-BE49-F238E27FC236}">
                  <a16:creationId xmlns:a16="http://schemas.microsoft.com/office/drawing/2014/main" id="{26CDBA83-DDCA-1A46-E8E2-B636B056FA43}"/>
                </a:ext>
              </a:extLst>
            </p:cNvPr>
            <p:cNvSpPr txBox="1"/>
            <p:nvPr/>
          </p:nvSpPr>
          <p:spPr>
            <a:xfrm>
              <a:off x="538902" y="2260590"/>
              <a:ext cx="4095929" cy="369332"/>
            </a:xfrm>
            <a:prstGeom prst="rect">
              <a:avLst/>
            </a:prstGeom>
            <a:noFill/>
          </p:spPr>
          <p:txBody>
            <a:bodyPr wrap="none" rtlCol="0">
              <a:spAutoFit/>
            </a:bodyPr>
            <a:lstStyle/>
            <a:p>
              <a:r>
                <a:rPr lang="en-BR" dirty="0">
                  <a:solidFill>
                    <a:schemeClr val="bg1"/>
                  </a:solidFill>
                </a:rPr>
                <a:t>Star Trek TOS Opening theme (YouTube)</a:t>
              </a:r>
            </a:p>
          </p:txBody>
        </p:sp>
      </p:grpSp>
      <p:pic>
        <p:nvPicPr>
          <p:cNvPr id="4" name="Picture 3">
            <a:extLst>
              <a:ext uri="{FF2B5EF4-FFF2-40B4-BE49-F238E27FC236}">
                <a16:creationId xmlns:a16="http://schemas.microsoft.com/office/drawing/2014/main" id="{FA55D972-A23B-27EC-326C-6E00F7EAE189}"/>
              </a:ext>
            </a:extLst>
          </p:cNvPr>
          <p:cNvPicPr>
            <a:picLocks noChangeAspect="1"/>
          </p:cNvPicPr>
          <p:nvPr/>
        </p:nvPicPr>
        <p:blipFill>
          <a:blip r:embed="rId7"/>
          <a:stretch>
            <a:fillRect/>
          </a:stretch>
        </p:blipFill>
        <p:spPr>
          <a:xfrm>
            <a:off x="4558899" y="3791934"/>
            <a:ext cx="7124395" cy="2509157"/>
          </a:xfrm>
          <a:prstGeom prst="rect">
            <a:avLst/>
          </a:prstGeom>
          <a:effectLst>
            <a:outerShdw blurRad="50800" dist="38100" dir="2700000" algn="tl" rotWithShape="0">
              <a:schemeClr val="bg2">
                <a:alpha val="40000"/>
              </a:schemeClr>
            </a:outerShdw>
          </a:effectLst>
        </p:spPr>
      </p:pic>
      <p:pic>
        <p:nvPicPr>
          <p:cNvPr id="22" name="Picture 21">
            <a:extLst>
              <a:ext uri="{FF2B5EF4-FFF2-40B4-BE49-F238E27FC236}">
                <a16:creationId xmlns:a16="http://schemas.microsoft.com/office/drawing/2014/main" id="{C6025F5C-C6CA-D99C-C44D-2408E32DD538}"/>
              </a:ext>
            </a:extLst>
          </p:cNvPr>
          <p:cNvPicPr>
            <a:picLocks noChangeAspect="1"/>
          </p:cNvPicPr>
          <p:nvPr/>
        </p:nvPicPr>
        <p:blipFill>
          <a:blip r:embed="rId8"/>
          <a:stretch>
            <a:fillRect/>
          </a:stretch>
        </p:blipFill>
        <p:spPr>
          <a:xfrm>
            <a:off x="10061148" y="5246737"/>
            <a:ext cx="965200" cy="965200"/>
          </a:xfrm>
          <a:prstGeom prst="rect">
            <a:avLst/>
          </a:prstGeom>
        </p:spPr>
      </p:pic>
      <p:sp>
        <p:nvSpPr>
          <p:cNvPr id="23" name="TextBox 22">
            <a:extLst>
              <a:ext uri="{FF2B5EF4-FFF2-40B4-BE49-F238E27FC236}">
                <a16:creationId xmlns:a16="http://schemas.microsoft.com/office/drawing/2014/main" id="{96C0162F-228B-9CE6-1E0C-AA079168F9CF}"/>
              </a:ext>
            </a:extLst>
          </p:cNvPr>
          <p:cNvSpPr txBox="1"/>
          <p:nvPr/>
        </p:nvSpPr>
        <p:spPr>
          <a:xfrm>
            <a:off x="8711305" y="6280629"/>
            <a:ext cx="3225948" cy="307777"/>
          </a:xfrm>
          <a:prstGeom prst="rect">
            <a:avLst/>
          </a:prstGeom>
          <a:noFill/>
        </p:spPr>
        <p:txBody>
          <a:bodyPr wrap="none" rtlCol="0">
            <a:spAutoFit/>
          </a:bodyPr>
          <a:lstStyle/>
          <a:p>
            <a:r>
              <a:rPr lang="en-US" sz="1400" dirty="0">
                <a:solidFill>
                  <a:schemeClr val="bg1"/>
                </a:solidFill>
                <a:latin typeface="Avenir Next Condensed" panose="020B0506020202020204" pitchFamily="34" charset="0"/>
              </a:rPr>
              <a:t>https://</a:t>
            </a:r>
            <a:r>
              <a:rPr lang="en-US" sz="1400" dirty="0" err="1">
                <a:solidFill>
                  <a:schemeClr val="bg1"/>
                </a:solidFill>
                <a:latin typeface="Avenir Next Condensed" panose="020B0506020202020204" pitchFamily="34" charset="0"/>
              </a:rPr>
              <a:t>bit.ly</a:t>
            </a:r>
            <a:r>
              <a:rPr lang="en-US" sz="1400" dirty="0">
                <a:solidFill>
                  <a:schemeClr val="bg1"/>
                </a:solidFill>
                <a:latin typeface="Avenir Next Condensed" panose="020B0506020202020204" pitchFamily="34" charset="0"/>
              </a:rPr>
              <a:t>/WiD2025Datathon-TheDataVoyager</a:t>
            </a:r>
            <a:endParaRPr lang="en-BR" sz="1400" dirty="0">
              <a:solidFill>
                <a:schemeClr val="bg1"/>
              </a:solidFill>
              <a:latin typeface="Avenir Next Condensed" panose="020B0506020202020204" pitchFamily="34" charset="0"/>
            </a:endParaRPr>
          </a:p>
        </p:txBody>
      </p:sp>
    </p:spTree>
    <p:extLst>
      <p:ext uri="{BB962C8B-B14F-4D97-AF65-F5344CB8AC3E}">
        <p14:creationId xmlns:p14="http://schemas.microsoft.com/office/powerpoint/2010/main" val="1546175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FAD1-0D66-33DC-286E-2FCF4CE0E998}"/>
            </a:ext>
          </a:extLst>
        </p:cNvPr>
        <p:cNvGrpSpPr/>
        <p:nvPr/>
      </p:nvGrpSpPr>
      <p:grpSpPr>
        <a:xfrm>
          <a:off x="0" y="0"/>
          <a:ext cx="0" cy="0"/>
          <a:chOff x="0" y="0"/>
          <a:chExt cx="0" cy="0"/>
        </a:xfrm>
      </p:grpSpPr>
      <p:pic>
        <p:nvPicPr>
          <p:cNvPr id="4" name="Picture 3" descr="A close up of a wave&#10;&#10;AI-generated content may be incorrect.">
            <a:extLst>
              <a:ext uri="{FF2B5EF4-FFF2-40B4-BE49-F238E27FC236}">
                <a16:creationId xmlns:a16="http://schemas.microsoft.com/office/drawing/2014/main" id="{1F95DF1A-4C06-67B0-B98F-95AFD87E8431}"/>
              </a:ext>
            </a:extLst>
          </p:cNvPr>
          <p:cNvPicPr>
            <a:picLocks noChangeAspect="1"/>
          </p:cNvPicPr>
          <p:nvPr/>
        </p:nvPicPr>
        <p:blipFill>
          <a:blip r:embed="rId3"/>
          <a:srcRect b="28251"/>
          <a:stretch>
            <a:fillRect/>
          </a:stretch>
        </p:blipFill>
        <p:spPr>
          <a:xfrm>
            <a:off x="-114300" y="1"/>
            <a:ext cx="12744450" cy="6857999"/>
          </a:xfrm>
          <a:prstGeom prst="rect">
            <a:avLst/>
          </a:prstGeom>
        </p:spPr>
      </p:pic>
      <p:sp>
        <p:nvSpPr>
          <p:cNvPr id="7" name="TextBox 6">
            <a:extLst>
              <a:ext uri="{FF2B5EF4-FFF2-40B4-BE49-F238E27FC236}">
                <a16:creationId xmlns:a16="http://schemas.microsoft.com/office/drawing/2014/main" id="{0E5C8ED3-3DE3-805A-DF57-7D7B19CDBFD0}"/>
              </a:ext>
            </a:extLst>
          </p:cNvPr>
          <p:cNvSpPr txBox="1"/>
          <p:nvPr/>
        </p:nvSpPr>
        <p:spPr>
          <a:xfrm>
            <a:off x="304544" y="456171"/>
            <a:ext cx="4091185" cy="1015663"/>
          </a:xfrm>
          <a:prstGeom prst="rect">
            <a:avLst/>
          </a:prstGeom>
          <a:noFill/>
        </p:spPr>
        <p:txBody>
          <a:bodyPr wrap="none" rtlCol="0">
            <a:spAutoFit/>
          </a:bodyPr>
          <a:lstStyle/>
          <a:p>
            <a:r>
              <a:rPr lang="en-BR" sz="6000" dirty="0">
                <a:solidFill>
                  <a:schemeClr val="bg1"/>
                </a:solidFill>
                <a:latin typeface="Edge of the Galaxy" pitchFamily="2" charset="0"/>
              </a:rPr>
              <a:t>Capitain’s log</a:t>
            </a:r>
          </a:p>
        </p:txBody>
      </p:sp>
      <p:sp>
        <p:nvSpPr>
          <p:cNvPr id="2" name="TextBox 1">
            <a:extLst>
              <a:ext uri="{FF2B5EF4-FFF2-40B4-BE49-F238E27FC236}">
                <a16:creationId xmlns:a16="http://schemas.microsoft.com/office/drawing/2014/main" id="{323FB712-1C40-1733-4EEB-E3A4FA8B22A1}"/>
              </a:ext>
            </a:extLst>
          </p:cNvPr>
          <p:cNvSpPr txBox="1"/>
          <p:nvPr/>
        </p:nvSpPr>
        <p:spPr>
          <a:xfrm>
            <a:off x="1301980" y="1287167"/>
            <a:ext cx="3093749" cy="369332"/>
          </a:xfrm>
          <a:prstGeom prst="rect">
            <a:avLst/>
          </a:prstGeom>
          <a:noFill/>
        </p:spPr>
        <p:txBody>
          <a:bodyPr wrap="square" rtlCol="0">
            <a:spAutoFit/>
          </a:bodyPr>
          <a:lstStyle/>
          <a:p>
            <a:r>
              <a:rPr lang="en-US" b="1" dirty="0" err="1">
                <a:solidFill>
                  <a:schemeClr val="bg1"/>
                </a:solidFill>
                <a:latin typeface="Avenir Book" panose="02000503020000020003" pitchFamily="2" charset="0"/>
              </a:rPr>
              <a:t>Earthdate</a:t>
            </a:r>
            <a:r>
              <a:rPr lang="en-US" b="1" dirty="0">
                <a:solidFill>
                  <a:schemeClr val="bg1"/>
                </a:solidFill>
                <a:latin typeface="Avenir Book" panose="02000503020000020003" pitchFamily="2" charset="0"/>
              </a:rPr>
              <a:t> 2025.08.18. </a:t>
            </a:r>
          </a:p>
        </p:txBody>
      </p:sp>
      <p:sp>
        <p:nvSpPr>
          <p:cNvPr id="3" name="TextBox 2">
            <a:extLst>
              <a:ext uri="{FF2B5EF4-FFF2-40B4-BE49-F238E27FC236}">
                <a16:creationId xmlns:a16="http://schemas.microsoft.com/office/drawing/2014/main" id="{DD110D7E-2EFA-94FD-4CF6-0B5C19CBF5B9}"/>
              </a:ext>
            </a:extLst>
          </p:cNvPr>
          <p:cNvSpPr txBox="1"/>
          <p:nvPr/>
        </p:nvSpPr>
        <p:spPr>
          <a:xfrm>
            <a:off x="304544" y="2041258"/>
            <a:ext cx="11323349" cy="369332"/>
          </a:xfrm>
          <a:prstGeom prst="rect">
            <a:avLst/>
          </a:prstGeom>
          <a:noFill/>
        </p:spPr>
        <p:txBody>
          <a:bodyPr wrap="square" rtlCol="0">
            <a:spAutoFit/>
          </a:bodyPr>
          <a:lstStyle/>
          <a:p>
            <a:r>
              <a:rPr lang="en-US" dirty="0">
                <a:solidFill>
                  <a:schemeClr val="bg1"/>
                </a:solidFill>
                <a:latin typeface="Avenir Book" panose="02000503020000020003" pitchFamily="2" charset="0"/>
              </a:rPr>
              <a:t>The crew of The Data Voyager has been engaged in a four-week mission into the realm of orbital analytics. </a:t>
            </a:r>
          </a:p>
        </p:txBody>
      </p:sp>
      <p:sp>
        <p:nvSpPr>
          <p:cNvPr id="5" name="TextBox 4">
            <a:extLst>
              <a:ext uri="{FF2B5EF4-FFF2-40B4-BE49-F238E27FC236}">
                <a16:creationId xmlns:a16="http://schemas.microsoft.com/office/drawing/2014/main" id="{AF220F11-A741-EE9E-D475-9A8793F11B68}"/>
              </a:ext>
            </a:extLst>
          </p:cNvPr>
          <p:cNvSpPr txBox="1"/>
          <p:nvPr/>
        </p:nvSpPr>
        <p:spPr>
          <a:xfrm>
            <a:off x="304544" y="2656848"/>
            <a:ext cx="11323349" cy="646331"/>
          </a:xfrm>
          <a:prstGeom prst="rect">
            <a:avLst/>
          </a:prstGeom>
          <a:noFill/>
        </p:spPr>
        <p:txBody>
          <a:bodyPr wrap="square" rtlCol="0">
            <a:spAutoFit/>
          </a:bodyPr>
          <a:lstStyle/>
          <a:p>
            <a:r>
              <a:rPr lang="en-US" dirty="0">
                <a:solidFill>
                  <a:schemeClr val="bg1"/>
                </a:solidFill>
                <a:latin typeface="Avenir Book" panose="02000503020000020003" pitchFamily="2" charset="0"/>
              </a:rPr>
              <a:t>Our objective: enhance space situational awareness through open data, empower women in data science, and chart new paths toward sustainability in Earth’s orbit.</a:t>
            </a:r>
          </a:p>
        </p:txBody>
      </p:sp>
      <p:sp>
        <p:nvSpPr>
          <p:cNvPr id="6" name="TextBox 5">
            <a:extLst>
              <a:ext uri="{FF2B5EF4-FFF2-40B4-BE49-F238E27FC236}">
                <a16:creationId xmlns:a16="http://schemas.microsoft.com/office/drawing/2014/main" id="{E4AE8ADC-4F63-DBA7-AC48-5330B2360CD3}"/>
              </a:ext>
            </a:extLst>
          </p:cNvPr>
          <p:cNvSpPr txBox="1"/>
          <p:nvPr/>
        </p:nvSpPr>
        <p:spPr>
          <a:xfrm>
            <a:off x="304544" y="3513090"/>
            <a:ext cx="11323349" cy="369332"/>
          </a:xfrm>
          <a:prstGeom prst="rect">
            <a:avLst/>
          </a:prstGeom>
          <a:noFill/>
        </p:spPr>
        <p:txBody>
          <a:bodyPr wrap="square" rtlCol="0">
            <a:spAutoFit/>
          </a:bodyPr>
          <a:lstStyle/>
          <a:p>
            <a:r>
              <a:rPr lang="en-US" dirty="0">
                <a:solidFill>
                  <a:schemeClr val="bg1"/>
                </a:solidFill>
                <a:latin typeface="Avenir Book" panose="02000503020000020003" pitchFamily="2" charset="0"/>
              </a:rPr>
              <a:t>Our journey has just begun.</a:t>
            </a:r>
          </a:p>
        </p:txBody>
      </p:sp>
    </p:spTree>
    <p:extLst>
      <p:ext uri="{BB962C8B-B14F-4D97-AF65-F5344CB8AC3E}">
        <p14:creationId xmlns:p14="http://schemas.microsoft.com/office/powerpoint/2010/main" val="321801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gtEl>
                                        <p:attrNameLst>
                                          <p:attrName>ppt_y</p:attrName>
                                        </p:attrNameLst>
                                      </p:cBhvr>
                                      <p:tavLst>
                                        <p:tav tm="0">
                                          <p:val>
                                            <p:strVal val="#ppt_y"/>
                                          </p:val>
                                        </p:tav>
                                        <p:tav tm="100000">
                                          <p:val>
                                            <p:strVal val="#ppt_y"/>
                                          </p:val>
                                        </p:tav>
                                      </p:tavLst>
                                    </p:anim>
                                    <p:anim calcmode="lin" valueType="num">
                                      <p:cBhvr>
                                        <p:cTn id="18"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
                                        </p:tgtEl>
                                        <p:attrNameLst>
                                          <p:attrName>ppt_y</p:attrName>
                                        </p:attrNameLst>
                                      </p:cBhvr>
                                      <p:tavLst>
                                        <p:tav tm="0">
                                          <p:val>
                                            <p:strVal val="#ppt_y"/>
                                          </p:val>
                                        </p:tav>
                                        <p:tav tm="100000">
                                          <p:val>
                                            <p:strVal val="#ppt_y"/>
                                          </p:val>
                                        </p:tav>
                                      </p:tavLst>
                                    </p:anim>
                                    <p:anim calcmode="lin" valueType="num">
                                      <p:cBhvr>
                                        <p:cTn id="36"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161594-3794-A028-A67A-3DC1154D7A3F}"/>
              </a:ext>
            </a:extLst>
          </p:cNvPr>
          <p:cNvGrpSpPr/>
          <p:nvPr/>
        </p:nvGrpSpPr>
        <p:grpSpPr>
          <a:xfrm>
            <a:off x="963824" y="584617"/>
            <a:ext cx="9927042" cy="5951095"/>
            <a:chOff x="963824" y="584617"/>
            <a:chExt cx="9927042" cy="5951095"/>
          </a:xfrm>
        </p:grpSpPr>
        <p:pic>
          <p:nvPicPr>
            <p:cNvPr id="3" name="Picture 2">
              <a:extLst>
                <a:ext uri="{FF2B5EF4-FFF2-40B4-BE49-F238E27FC236}">
                  <a16:creationId xmlns:a16="http://schemas.microsoft.com/office/drawing/2014/main" id="{FAB089BF-458A-F18C-6D1F-AA5448B79A5E}"/>
                </a:ext>
              </a:extLst>
            </p:cNvPr>
            <p:cNvPicPr>
              <a:picLocks noChangeAspect="1"/>
            </p:cNvPicPr>
            <p:nvPr/>
          </p:nvPicPr>
          <p:blipFill>
            <a:blip r:embed="rId3"/>
            <a:stretch>
              <a:fillRect/>
            </a:stretch>
          </p:blipFill>
          <p:spPr>
            <a:xfrm>
              <a:off x="963824" y="584617"/>
              <a:ext cx="9927042" cy="5951095"/>
            </a:xfrm>
            <a:prstGeom prst="rect">
              <a:avLst/>
            </a:prstGeom>
          </p:spPr>
        </p:pic>
        <p:sp>
          <p:nvSpPr>
            <p:cNvPr id="4" name="TextBox 3">
              <a:extLst>
                <a:ext uri="{FF2B5EF4-FFF2-40B4-BE49-F238E27FC236}">
                  <a16:creationId xmlns:a16="http://schemas.microsoft.com/office/drawing/2014/main" id="{878B1E79-D177-1BC2-C9D9-DEEA4D177DD9}"/>
                </a:ext>
              </a:extLst>
            </p:cNvPr>
            <p:cNvSpPr txBox="1"/>
            <p:nvPr/>
          </p:nvSpPr>
          <p:spPr>
            <a:xfrm rot="16200000">
              <a:off x="1755555" y="1338856"/>
              <a:ext cx="1159292" cy="307777"/>
            </a:xfrm>
            <a:prstGeom prst="rect">
              <a:avLst/>
            </a:prstGeom>
            <a:noFill/>
          </p:spPr>
          <p:txBody>
            <a:bodyPr wrap="none" rtlCol="0">
              <a:spAutoFit/>
            </a:bodyPr>
            <a:lstStyle/>
            <a:p>
              <a:r>
                <a:rPr lang="en-US" sz="1400" dirty="0">
                  <a:latin typeface="Avenir Book" panose="02000503020000020003" pitchFamily="2" charset="0"/>
                </a:rPr>
                <a:t>Sputnik 1 </a:t>
              </a:r>
              <a:r>
                <a:rPr lang="en-BR" sz="1400" dirty="0">
                  <a:latin typeface="Avenir Book" panose="02000503020000020003" pitchFamily="2" charset="0"/>
                </a:rPr>
                <a:t>🚀</a:t>
              </a:r>
            </a:p>
          </p:txBody>
        </p:sp>
        <p:sp>
          <p:nvSpPr>
            <p:cNvPr id="5" name="TextBox 4">
              <a:extLst>
                <a:ext uri="{FF2B5EF4-FFF2-40B4-BE49-F238E27FC236}">
                  <a16:creationId xmlns:a16="http://schemas.microsoft.com/office/drawing/2014/main" id="{B7772EA6-A98B-5499-4AE6-57E0B08561D7}"/>
                </a:ext>
              </a:extLst>
            </p:cNvPr>
            <p:cNvSpPr txBox="1"/>
            <p:nvPr/>
          </p:nvSpPr>
          <p:spPr>
            <a:xfrm rot="16200000">
              <a:off x="1494265" y="4247211"/>
              <a:ext cx="1681871" cy="307777"/>
            </a:xfrm>
            <a:prstGeom prst="rect">
              <a:avLst/>
            </a:prstGeom>
            <a:noFill/>
          </p:spPr>
          <p:txBody>
            <a:bodyPr wrap="none" rtlCol="0">
              <a:spAutoFit/>
            </a:bodyPr>
            <a:lstStyle/>
            <a:p>
              <a:r>
                <a:rPr lang="en-US" sz="1400" dirty="0">
                  <a:latin typeface="Avenir Book" panose="02000503020000020003" pitchFamily="2" charset="0"/>
                </a:rPr>
                <a:t>Start of Space Age</a:t>
              </a:r>
              <a:endParaRPr lang="en-BR" sz="1400" dirty="0">
                <a:latin typeface="Avenir Book" panose="02000503020000020003" pitchFamily="2" charset="0"/>
              </a:endParaRPr>
            </a:p>
          </p:txBody>
        </p:sp>
      </p:grpSp>
    </p:spTree>
    <p:extLst>
      <p:ext uri="{BB962C8B-B14F-4D97-AF65-F5344CB8AC3E}">
        <p14:creationId xmlns:p14="http://schemas.microsoft.com/office/powerpoint/2010/main" val="3208694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atellite dish under a starry sky&#10;&#10;AI-generated content may be incorrect.">
            <a:extLst>
              <a:ext uri="{FF2B5EF4-FFF2-40B4-BE49-F238E27FC236}">
                <a16:creationId xmlns:a16="http://schemas.microsoft.com/office/drawing/2014/main" id="{E839B0E6-99B5-4E47-0BB0-AA967BB63373}"/>
              </a:ext>
            </a:extLst>
          </p:cNvPr>
          <p:cNvPicPr>
            <a:picLocks noChangeAspect="1"/>
          </p:cNvPicPr>
          <p:nvPr/>
        </p:nvPicPr>
        <p:blipFill>
          <a:blip r:embed="rId3"/>
          <a:srcRect/>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C447D4-EC78-124B-A320-BB63EBE6A338}"/>
              </a:ext>
            </a:extLst>
          </p:cNvPr>
          <p:cNvSpPr txBox="1"/>
          <p:nvPr/>
        </p:nvSpPr>
        <p:spPr>
          <a:xfrm>
            <a:off x="297181" y="226188"/>
            <a:ext cx="10058400" cy="1303225"/>
          </a:xfrm>
          <a:prstGeom prst="rect">
            <a:avLst/>
          </a:prstGeom>
          <a:effectLst/>
        </p:spPr>
        <p:txBody>
          <a:bodyPr vert="horz" lIns="91440" tIns="45720" rIns="91440" bIns="45720" rtlCol="0" anchor="b">
            <a:normAutofit fontScale="92500"/>
          </a:bodyPr>
          <a:lstStyle/>
          <a:p>
            <a:pPr>
              <a:lnSpc>
                <a:spcPct val="90000"/>
              </a:lnSpc>
              <a:spcBef>
                <a:spcPct val="0"/>
              </a:spcBef>
              <a:spcAft>
                <a:spcPts val="600"/>
              </a:spcAft>
            </a:pPr>
            <a:r>
              <a:rPr lang="en-US" sz="4000" dirty="0">
                <a:solidFill>
                  <a:srgbClr val="FFFFFF"/>
                </a:solidFill>
                <a:latin typeface="Avenir Book" panose="02000503020000020003" pitchFamily="2" charset="0"/>
                <a:ea typeface="+mj-ea"/>
                <a:cs typeface="+mj-cs"/>
              </a:rPr>
              <a:t>According to </a:t>
            </a:r>
            <a:r>
              <a:rPr lang="en-US" sz="4000" b="1" dirty="0">
                <a:solidFill>
                  <a:srgbClr val="FFFFFF"/>
                </a:solidFill>
                <a:latin typeface="Avenir Book" panose="02000503020000020003" pitchFamily="2" charset="0"/>
                <a:ea typeface="+mj-ea"/>
                <a:cs typeface="+mj-cs"/>
              </a:rPr>
              <a:t>Space-</a:t>
            </a:r>
            <a:r>
              <a:rPr lang="en-US" sz="4000" b="1" dirty="0" err="1">
                <a:solidFill>
                  <a:srgbClr val="FFFFFF"/>
                </a:solidFill>
                <a:latin typeface="Avenir Book" panose="02000503020000020003" pitchFamily="2" charset="0"/>
                <a:ea typeface="+mj-ea"/>
                <a:cs typeface="+mj-cs"/>
              </a:rPr>
              <a:t>Track.org</a:t>
            </a:r>
            <a:r>
              <a:rPr lang="en-US" sz="4000" dirty="0">
                <a:solidFill>
                  <a:srgbClr val="FFFFFF"/>
                </a:solidFill>
                <a:latin typeface="Avenir Book" panose="02000503020000020003" pitchFamily="2" charset="0"/>
                <a:ea typeface="+mj-ea"/>
                <a:cs typeface="+mj-cs"/>
              </a:rPr>
              <a:t>, there are </a:t>
            </a:r>
          </a:p>
          <a:p>
            <a:pPr>
              <a:lnSpc>
                <a:spcPct val="90000"/>
              </a:lnSpc>
              <a:spcBef>
                <a:spcPct val="0"/>
              </a:spcBef>
              <a:spcAft>
                <a:spcPts val="600"/>
              </a:spcAft>
            </a:pPr>
            <a:r>
              <a:rPr lang="en-US" sz="4000" b="1" dirty="0">
                <a:solidFill>
                  <a:srgbClr val="FFFFFF"/>
                </a:solidFill>
                <a:latin typeface="Avenir Book" panose="02000503020000020003" pitchFamily="2" charset="0"/>
                <a:ea typeface="+mj-ea"/>
                <a:cs typeface="+mj-cs"/>
              </a:rPr>
              <a:t>more than 31K objects active in Earth’s orbit</a:t>
            </a:r>
            <a:r>
              <a:rPr lang="en-US" sz="4000" dirty="0">
                <a:solidFill>
                  <a:srgbClr val="FFFFFF"/>
                </a:solidFill>
                <a:latin typeface="Avenir Book" panose="02000503020000020003" pitchFamily="2" charset="0"/>
                <a:ea typeface="+mj-ea"/>
                <a:cs typeface="+mj-cs"/>
              </a:rPr>
              <a:t>.</a:t>
            </a:r>
          </a:p>
        </p:txBody>
      </p:sp>
      <p:sp>
        <p:nvSpPr>
          <p:cNvPr id="5" name="TextBox 4">
            <a:extLst>
              <a:ext uri="{FF2B5EF4-FFF2-40B4-BE49-F238E27FC236}">
                <a16:creationId xmlns:a16="http://schemas.microsoft.com/office/drawing/2014/main" id="{DECCAF5C-64C5-022A-A5A5-6FDF1D7C765C}"/>
              </a:ext>
            </a:extLst>
          </p:cNvPr>
          <p:cNvSpPr txBox="1"/>
          <p:nvPr/>
        </p:nvSpPr>
        <p:spPr>
          <a:xfrm>
            <a:off x="-6094" y="6147295"/>
            <a:ext cx="7967566" cy="584775"/>
          </a:xfrm>
          <a:prstGeom prst="rect">
            <a:avLst/>
          </a:prstGeom>
          <a:noFill/>
        </p:spPr>
        <p:txBody>
          <a:bodyPr wrap="none" rtlCol="0">
            <a:spAutoFit/>
          </a:bodyPr>
          <a:lstStyle/>
          <a:p>
            <a:r>
              <a:rPr lang="en-BR" sz="1600" b="1" dirty="0">
                <a:solidFill>
                  <a:schemeClr val="bg1"/>
                </a:solidFill>
                <a:latin typeface="Avenir Next Condensed" panose="020B0506020202020204" pitchFamily="34" charset="0"/>
              </a:rPr>
              <a:t>Satellite: </a:t>
            </a:r>
            <a:r>
              <a:rPr lang="en-BR" sz="1600" dirty="0">
                <a:solidFill>
                  <a:schemeClr val="bg1"/>
                </a:solidFill>
                <a:latin typeface="Avenir Next Condensed" panose="020B0506020202020204" pitchFamily="34" charset="0"/>
              </a:rPr>
              <a:t>any object in orbit around the Earth (piece of debris and the Moon are satellites)</a:t>
            </a:r>
          </a:p>
          <a:p>
            <a:r>
              <a:rPr lang="en-BR" sz="1600" b="1" dirty="0">
                <a:solidFill>
                  <a:schemeClr val="bg1"/>
                </a:solidFill>
                <a:latin typeface="Avenir Next Condensed" panose="020B0506020202020204" pitchFamily="34" charset="0"/>
              </a:rPr>
              <a:t>Payload: </a:t>
            </a:r>
            <a:r>
              <a:rPr lang="en-BR" sz="1600" dirty="0">
                <a:solidFill>
                  <a:schemeClr val="bg1"/>
                </a:solidFill>
                <a:latin typeface="Avenir Next Condensed" panose="020B0506020202020204" pitchFamily="34" charset="0"/>
              </a:rPr>
              <a:t>any object not classifed as rocket body or debris. Objects that carries out the mission’s specific task.</a:t>
            </a:r>
          </a:p>
        </p:txBody>
      </p:sp>
      <p:sp>
        <p:nvSpPr>
          <p:cNvPr id="6" name="TextBox 5">
            <a:extLst>
              <a:ext uri="{FF2B5EF4-FFF2-40B4-BE49-F238E27FC236}">
                <a16:creationId xmlns:a16="http://schemas.microsoft.com/office/drawing/2014/main" id="{16903DB3-AAEB-3AE6-B131-931B0DDA9DEA}"/>
              </a:ext>
            </a:extLst>
          </p:cNvPr>
          <p:cNvSpPr txBox="1"/>
          <p:nvPr/>
        </p:nvSpPr>
        <p:spPr>
          <a:xfrm>
            <a:off x="376880" y="1488252"/>
            <a:ext cx="9312678" cy="369332"/>
          </a:xfrm>
          <a:prstGeom prst="rect">
            <a:avLst/>
          </a:prstGeom>
          <a:noFill/>
        </p:spPr>
        <p:txBody>
          <a:bodyPr wrap="none" rtlCol="0">
            <a:spAutoFit/>
          </a:bodyPr>
          <a:lstStyle/>
          <a:p>
            <a:r>
              <a:rPr lang="en-BR" dirty="0">
                <a:solidFill>
                  <a:schemeClr val="bg1"/>
                </a:solidFill>
                <a:latin typeface="Avenir Next Condensed" panose="020B0506020202020204" pitchFamily="34" charset="0"/>
              </a:rPr>
              <a:t>… a</a:t>
            </a:r>
            <a:r>
              <a:rPr lang="en-US" dirty="0" err="1">
                <a:solidFill>
                  <a:schemeClr val="bg1"/>
                </a:solidFill>
                <a:latin typeface="Avenir Next Condensed" panose="020B0506020202020204" pitchFamily="34" charset="0"/>
              </a:rPr>
              <a:t>nd</a:t>
            </a:r>
            <a:r>
              <a:rPr lang="en-US" dirty="0">
                <a:solidFill>
                  <a:schemeClr val="bg1"/>
                </a:solidFill>
                <a:latin typeface="Avenir Next Condensed" panose="020B0506020202020204" pitchFamily="34" charset="0"/>
              </a:rPr>
              <a:t>,</a:t>
            </a:r>
            <a:r>
              <a:rPr lang="en-BR" dirty="0">
                <a:solidFill>
                  <a:schemeClr val="bg1"/>
                </a:solidFill>
                <a:latin typeface="Avenir Next Condensed" panose="020B0506020202020204" pitchFamily="34" charset="0"/>
              </a:rPr>
              <a:t> out of this number, </a:t>
            </a:r>
            <a:r>
              <a:rPr lang="en-BR" b="1" dirty="0">
                <a:solidFill>
                  <a:schemeClr val="bg1"/>
                </a:solidFill>
                <a:latin typeface="Avenir Next Condensed" panose="020B0506020202020204" pitchFamily="34" charset="0"/>
              </a:rPr>
              <a:t>only 15,5K are Payloads</a:t>
            </a:r>
            <a:r>
              <a:rPr lang="en-BR" dirty="0">
                <a:solidFill>
                  <a:schemeClr val="bg1"/>
                </a:solidFill>
                <a:latin typeface="Avenir Next Condensed" panose="020B0506020202020204" pitchFamily="34" charset="0"/>
              </a:rPr>
              <a:t>. The others are Debris, Rocket Bodies or unknown objects.</a:t>
            </a:r>
          </a:p>
        </p:txBody>
      </p:sp>
      <p:pic>
        <p:nvPicPr>
          <p:cNvPr id="7" name="Picture 6">
            <a:extLst>
              <a:ext uri="{FF2B5EF4-FFF2-40B4-BE49-F238E27FC236}">
                <a16:creationId xmlns:a16="http://schemas.microsoft.com/office/drawing/2014/main" id="{A1711D38-867D-5BA5-5CDE-7184B094DB75}"/>
              </a:ext>
            </a:extLst>
          </p:cNvPr>
          <p:cNvPicPr>
            <a:picLocks noChangeAspect="1"/>
          </p:cNvPicPr>
          <p:nvPr/>
        </p:nvPicPr>
        <p:blipFill>
          <a:blip r:embed="rId4"/>
          <a:stretch>
            <a:fillRect/>
          </a:stretch>
        </p:blipFill>
        <p:spPr>
          <a:xfrm>
            <a:off x="6746543" y="2115480"/>
            <a:ext cx="5181600" cy="3929380"/>
          </a:xfrm>
          <a:prstGeom prst="rect">
            <a:avLst/>
          </a:prstGeom>
        </p:spPr>
      </p:pic>
    </p:spTree>
    <p:extLst>
      <p:ext uri="{BB962C8B-B14F-4D97-AF65-F5344CB8AC3E}">
        <p14:creationId xmlns:p14="http://schemas.microsoft.com/office/powerpoint/2010/main" val="149390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36FA784-FC46-107F-6406-650540747F11}"/>
              </a:ext>
            </a:extLst>
          </p:cNvPr>
          <p:cNvGrpSpPr/>
          <p:nvPr/>
        </p:nvGrpSpPr>
        <p:grpSpPr>
          <a:xfrm>
            <a:off x="-1353581" y="1558608"/>
            <a:ext cx="6690987" cy="6641144"/>
            <a:chOff x="-1567893" y="901383"/>
            <a:chExt cx="6690987" cy="6641144"/>
          </a:xfrm>
        </p:grpSpPr>
        <p:pic>
          <p:nvPicPr>
            <p:cNvPr id="3" name="Graphic 2" descr="Earth globe: Americas with solid fill">
              <a:extLst>
                <a:ext uri="{FF2B5EF4-FFF2-40B4-BE49-F238E27FC236}">
                  <a16:creationId xmlns:a16="http://schemas.microsoft.com/office/drawing/2014/main" id="{4CC383BE-81F4-DCBF-23B2-8E6CFC68B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1" y="3429000"/>
              <a:ext cx="1590675" cy="1590675"/>
            </a:xfrm>
            <a:prstGeom prst="rect">
              <a:avLst/>
            </a:prstGeom>
          </p:spPr>
        </p:pic>
        <p:sp>
          <p:nvSpPr>
            <p:cNvPr id="4" name="Oval 3">
              <a:extLst>
                <a:ext uri="{FF2B5EF4-FFF2-40B4-BE49-F238E27FC236}">
                  <a16:creationId xmlns:a16="http://schemas.microsoft.com/office/drawing/2014/main" id="{C07E7ED3-C436-AB9F-A314-8EF594FDD3D2}"/>
                </a:ext>
              </a:extLst>
            </p:cNvPr>
            <p:cNvSpPr/>
            <p:nvPr/>
          </p:nvSpPr>
          <p:spPr>
            <a:xfrm>
              <a:off x="735804" y="3281362"/>
              <a:ext cx="1881188" cy="1881188"/>
            </a:xfrm>
            <a:prstGeom prst="ellipse">
              <a:avLst/>
            </a:prstGeom>
            <a:noFill/>
            <a:ln w="254000">
              <a:solidFill>
                <a:schemeClr val="accent2">
                  <a:lumMod val="20000"/>
                  <a:lumOff val="8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5" name="Oval 4">
              <a:extLst>
                <a:ext uri="{FF2B5EF4-FFF2-40B4-BE49-F238E27FC236}">
                  <a16:creationId xmlns:a16="http://schemas.microsoft.com/office/drawing/2014/main" id="{B87035A7-7BE1-73A2-4B02-7B54F2509BCD}"/>
                </a:ext>
              </a:extLst>
            </p:cNvPr>
            <p:cNvSpPr/>
            <p:nvPr/>
          </p:nvSpPr>
          <p:spPr>
            <a:xfrm>
              <a:off x="-30959" y="2455068"/>
              <a:ext cx="3495677" cy="3533776"/>
            </a:xfrm>
            <a:prstGeom prst="ellipse">
              <a:avLst/>
            </a:prstGeom>
            <a:noFill/>
            <a:ln w="38100">
              <a:solidFill>
                <a:schemeClr val="accent2">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6" name="Oval 5">
              <a:extLst>
                <a:ext uri="{FF2B5EF4-FFF2-40B4-BE49-F238E27FC236}">
                  <a16:creationId xmlns:a16="http://schemas.microsoft.com/office/drawing/2014/main" id="{0E4649B3-88C3-FE34-A2D7-76C21F36AC1C}"/>
                </a:ext>
              </a:extLst>
            </p:cNvPr>
            <p:cNvSpPr/>
            <p:nvPr/>
          </p:nvSpPr>
          <p:spPr>
            <a:xfrm>
              <a:off x="735804" y="3057524"/>
              <a:ext cx="3307559" cy="2328863"/>
            </a:xfrm>
            <a:prstGeom prst="ellipse">
              <a:avLst/>
            </a:prstGeom>
            <a:noFill/>
            <a:ln w="38100">
              <a:solidFill>
                <a:schemeClr val="tx2">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10" name="Graphic 9" descr="New Moon outline">
              <a:extLst>
                <a:ext uri="{FF2B5EF4-FFF2-40B4-BE49-F238E27FC236}">
                  <a16:creationId xmlns:a16="http://schemas.microsoft.com/office/drawing/2014/main" id="{8BD663D4-C0A2-12B0-AB4E-EDC12BC648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2531" y="5019675"/>
              <a:ext cx="540563" cy="540563"/>
            </a:xfrm>
            <a:prstGeom prst="rect">
              <a:avLst/>
            </a:prstGeom>
          </p:spPr>
        </p:pic>
        <p:sp>
          <p:nvSpPr>
            <p:cNvPr id="11" name="Oval 10">
              <a:extLst>
                <a:ext uri="{FF2B5EF4-FFF2-40B4-BE49-F238E27FC236}">
                  <a16:creationId xmlns:a16="http://schemas.microsoft.com/office/drawing/2014/main" id="{C8FBAE24-15C1-B8F3-9054-32B6D41AF94B}"/>
                </a:ext>
              </a:extLst>
            </p:cNvPr>
            <p:cNvSpPr/>
            <p:nvPr/>
          </p:nvSpPr>
          <p:spPr>
            <a:xfrm>
              <a:off x="-1567893" y="901383"/>
              <a:ext cx="6569543" cy="6641144"/>
            </a:xfrm>
            <a:prstGeom prst="ellipse">
              <a:avLst/>
            </a:prstGeom>
            <a:noFill/>
            <a:ln w="38100">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grpSp>
      <p:graphicFrame>
        <p:nvGraphicFramePr>
          <p:cNvPr id="15" name="Table 14">
            <a:extLst>
              <a:ext uri="{FF2B5EF4-FFF2-40B4-BE49-F238E27FC236}">
                <a16:creationId xmlns:a16="http://schemas.microsoft.com/office/drawing/2014/main" id="{349C0E19-EEEC-960C-0BEC-A04BC6D2FB8C}"/>
              </a:ext>
            </a:extLst>
          </p:cNvPr>
          <p:cNvGraphicFramePr>
            <a:graphicFrameLocks noGrp="1"/>
          </p:cNvGraphicFramePr>
          <p:nvPr>
            <p:extLst>
              <p:ext uri="{D42A27DB-BD31-4B8C-83A1-F6EECF244321}">
                <p14:modId xmlns:p14="http://schemas.microsoft.com/office/powerpoint/2010/main" val="2818923610"/>
              </p:ext>
            </p:extLst>
          </p:nvPr>
        </p:nvGraphicFramePr>
        <p:xfrm>
          <a:off x="4500564" y="207326"/>
          <a:ext cx="7691436" cy="3233103"/>
        </p:xfrm>
        <a:graphic>
          <a:graphicData uri="http://schemas.openxmlformats.org/drawingml/2006/table">
            <a:tbl>
              <a:tblPr firstRow="1" bandRow="1">
                <a:tableStyleId>{5C22544A-7EE6-4342-B048-85BDC9FD1C3A}</a:tableStyleId>
              </a:tblPr>
              <a:tblGrid>
                <a:gridCol w="1610693">
                  <a:extLst>
                    <a:ext uri="{9D8B030D-6E8A-4147-A177-3AD203B41FA5}">
                      <a16:colId xmlns:a16="http://schemas.microsoft.com/office/drawing/2014/main" val="1058737215"/>
                    </a:ext>
                  </a:extLst>
                </a:gridCol>
                <a:gridCol w="1758465">
                  <a:extLst>
                    <a:ext uri="{9D8B030D-6E8A-4147-A177-3AD203B41FA5}">
                      <a16:colId xmlns:a16="http://schemas.microsoft.com/office/drawing/2014/main" val="4129438363"/>
                    </a:ext>
                  </a:extLst>
                </a:gridCol>
                <a:gridCol w="1123053">
                  <a:extLst>
                    <a:ext uri="{9D8B030D-6E8A-4147-A177-3AD203B41FA5}">
                      <a16:colId xmlns:a16="http://schemas.microsoft.com/office/drawing/2014/main" val="3182317773"/>
                    </a:ext>
                  </a:extLst>
                </a:gridCol>
                <a:gridCol w="3199225">
                  <a:extLst>
                    <a:ext uri="{9D8B030D-6E8A-4147-A177-3AD203B41FA5}">
                      <a16:colId xmlns:a16="http://schemas.microsoft.com/office/drawing/2014/main" val="51650732"/>
                    </a:ext>
                  </a:extLst>
                </a:gridCol>
              </a:tblGrid>
              <a:tr h="576263">
                <a:tc gridSpan="4">
                  <a:txBody>
                    <a:bodyPr/>
                    <a:lstStyle/>
                    <a:p>
                      <a:r>
                        <a:rPr lang="en-BR" b="1" dirty="0">
                          <a:latin typeface="Avenir Book" panose="02000503020000020003" pitchFamily="2" charset="0"/>
                        </a:rPr>
                        <a:t>Orbits by Altitude</a:t>
                      </a:r>
                    </a:p>
                  </a:txBody>
                  <a:tcPr anchor="ctr">
                    <a:solidFill>
                      <a:schemeClr val="tx1">
                        <a:lumMod val="75000"/>
                        <a:lumOff val="25000"/>
                      </a:schemeClr>
                    </a:solidFill>
                  </a:tcPr>
                </a:tc>
                <a:tc hMerge="1">
                  <a:txBody>
                    <a:bodyPr/>
                    <a:lstStyle/>
                    <a:p>
                      <a:endParaRPr lang="en-BR" b="0" dirty="0">
                        <a:latin typeface="Avenir Next Condensed" panose="020B0506020202020204" pitchFamily="34" charset="0"/>
                      </a:endParaRPr>
                    </a:p>
                  </a:txBody>
                  <a:tcPr anchor="ctr"/>
                </a:tc>
                <a:tc hMerge="1">
                  <a:txBody>
                    <a:bodyPr/>
                    <a:lstStyle/>
                    <a:p>
                      <a:endParaRPr lang="en-BR" b="0" dirty="0">
                        <a:latin typeface="Avenir Next Condensed" panose="020B0506020202020204" pitchFamily="34" charset="0"/>
                      </a:endParaRPr>
                    </a:p>
                  </a:txBody>
                  <a:tcPr anchor="ctr"/>
                </a:tc>
                <a:tc hMerge="1">
                  <a:txBody>
                    <a:bodyPr/>
                    <a:lstStyle/>
                    <a:p>
                      <a:endParaRPr lang="en-BR" b="0" dirty="0">
                        <a:latin typeface="Avenir Next Condensed" panose="020B0506020202020204" pitchFamily="34" charset="0"/>
                      </a:endParaRPr>
                    </a:p>
                  </a:txBody>
                  <a:tcPr anchor="ctr"/>
                </a:tc>
                <a:extLst>
                  <a:ext uri="{0D108BD9-81ED-4DB2-BD59-A6C34878D82A}">
                    <a16:rowId xmlns:a16="http://schemas.microsoft.com/office/drawing/2014/main" val="3346020138"/>
                  </a:ext>
                </a:extLst>
              </a:tr>
              <a:tr h="370840">
                <a:tc>
                  <a:txBody>
                    <a:bodyPr/>
                    <a:lstStyle/>
                    <a:p>
                      <a:r>
                        <a:rPr lang="en-BR" sz="1600" b="0" dirty="0">
                          <a:solidFill>
                            <a:schemeClr val="bg1"/>
                          </a:solidFill>
                          <a:latin typeface="Avenir Next Condensed" panose="020B0506020202020204" pitchFamily="34" charset="0"/>
                        </a:rPr>
                        <a:t>Orbit Type</a:t>
                      </a:r>
                    </a:p>
                  </a:txBody>
                  <a:tcPr anchor="ctr">
                    <a:solidFill>
                      <a:schemeClr val="bg1">
                        <a:lumMod val="50000"/>
                      </a:schemeClr>
                    </a:solidFill>
                  </a:tcPr>
                </a:tc>
                <a:tc>
                  <a:txBody>
                    <a:bodyPr/>
                    <a:lstStyle/>
                    <a:p>
                      <a:r>
                        <a:rPr lang="en-BR" sz="1600" b="0" dirty="0">
                          <a:solidFill>
                            <a:schemeClr val="bg1"/>
                          </a:solidFill>
                          <a:latin typeface="Avenir Next Condensed" panose="020B0506020202020204" pitchFamily="34" charset="0"/>
                        </a:rPr>
                        <a:t>Usual Altitude</a:t>
                      </a:r>
                    </a:p>
                  </a:txBody>
                  <a:tcPr anchor="ctr">
                    <a:solidFill>
                      <a:schemeClr val="bg1">
                        <a:lumMod val="50000"/>
                      </a:schemeClr>
                    </a:solidFill>
                  </a:tcPr>
                </a:tc>
                <a:tc>
                  <a:txBody>
                    <a:bodyPr/>
                    <a:lstStyle/>
                    <a:p>
                      <a:r>
                        <a:rPr lang="en-BR" sz="1600" b="0" dirty="0">
                          <a:solidFill>
                            <a:schemeClr val="bg1"/>
                          </a:solidFill>
                          <a:latin typeface="Avenir Next Condensed" panose="020B0506020202020204" pitchFamily="34" charset="0"/>
                        </a:rPr>
                        <a:t>Period</a:t>
                      </a:r>
                    </a:p>
                  </a:txBody>
                  <a:tcPr anchor="ctr">
                    <a:solidFill>
                      <a:schemeClr val="bg1">
                        <a:lumMod val="50000"/>
                      </a:schemeClr>
                    </a:solidFill>
                  </a:tcPr>
                </a:tc>
                <a:tc>
                  <a:txBody>
                    <a:bodyPr/>
                    <a:lstStyle/>
                    <a:p>
                      <a:r>
                        <a:rPr lang="en-BR" sz="1600" b="0" dirty="0">
                          <a:solidFill>
                            <a:schemeClr val="bg1"/>
                          </a:solidFill>
                          <a:latin typeface="Avenir Next Condensed" panose="020B0506020202020204" pitchFamily="34" charset="0"/>
                        </a:rPr>
                        <a:t>Characteristics</a:t>
                      </a:r>
                    </a:p>
                  </a:txBody>
                  <a:tcPr anchor="ctr">
                    <a:solidFill>
                      <a:schemeClr val="bg1">
                        <a:lumMod val="50000"/>
                      </a:schemeClr>
                    </a:solidFill>
                  </a:tcPr>
                </a:tc>
                <a:extLst>
                  <a:ext uri="{0D108BD9-81ED-4DB2-BD59-A6C34878D82A}">
                    <a16:rowId xmlns:a16="http://schemas.microsoft.com/office/drawing/2014/main" val="456310206"/>
                  </a:ext>
                </a:extLst>
              </a:tr>
              <a:tr h="370840">
                <a:tc>
                  <a:txBody>
                    <a:bodyPr/>
                    <a:lstStyle/>
                    <a:p>
                      <a:r>
                        <a:rPr lang="en-BR" sz="1400" dirty="0">
                          <a:latin typeface="Avenir Next Condensed" panose="020B0506020202020204" pitchFamily="34" charset="0"/>
                        </a:rPr>
                        <a:t>LEO</a:t>
                      </a:r>
                    </a:p>
                    <a:p>
                      <a:r>
                        <a:rPr lang="en-BR" sz="1400" dirty="0">
                          <a:latin typeface="Avenir Next Condensed" panose="020B0506020202020204" pitchFamily="34" charset="0"/>
                        </a:rPr>
                        <a:t>Low Earth Orbit</a:t>
                      </a:r>
                    </a:p>
                  </a:txBody>
                  <a:tcPr anchor="ctr">
                    <a:solidFill>
                      <a:schemeClr val="accent2">
                        <a:lumMod val="20000"/>
                        <a:lumOff val="80000"/>
                      </a:schemeClr>
                    </a:solidFill>
                  </a:tcPr>
                </a:tc>
                <a:tc>
                  <a:txBody>
                    <a:bodyPr/>
                    <a:lstStyle/>
                    <a:p>
                      <a:pPr algn="ctr"/>
                      <a:r>
                        <a:rPr lang="en-BR" sz="1400" dirty="0">
                          <a:latin typeface="Avenir Next Condensed" panose="020B0506020202020204" pitchFamily="34" charset="0"/>
                        </a:rPr>
                        <a:t>160 - 1.200km</a:t>
                      </a:r>
                    </a:p>
                  </a:txBody>
                  <a:tcPr anchor="ctr">
                    <a:solidFill>
                      <a:schemeClr val="accent2">
                        <a:lumMod val="20000"/>
                        <a:lumOff val="80000"/>
                      </a:schemeClr>
                    </a:solidFill>
                  </a:tcPr>
                </a:tc>
                <a:tc>
                  <a:txBody>
                    <a:bodyPr/>
                    <a:lstStyle/>
                    <a:p>
                      <a:pPr algn="ctr"/>
                      <a:r>
                        <a:rPr lang="en-BR" sz="1400" dirty="0">
                          <a:latin typeface="Avenir Next Condensed" panose="020B0506020202020204" pitchFamily="34" charset="0"/>
                        </a:rPr>
                        <a:t>about 90min</a:t>
                      </a:r>
                    </a:p>
                  </a:txBody>
                  <a:tcPr anchor="ctr">
                    <a:solidFill>
                      <a:schemeClr val="accent2">
                        <a:lumMod val="20000"/>
                        <a:lumOff val="80000"/>
                      </a:schemeClr>
                    </a:solidFill>
                  </a:tcPr>
                </a:tc>
                <a:tc>
                  <a:txBody>
                    <a:bodyPr/>
                    <a:lstStyle/>
                    <a:p>
                      <a:r>
                        <a:rPr lang="en-BR" sz="1400" dirty="0">
                          <a:latin typeface="Avenir Next Condensed" panose="020B0506020202020204" pitchFamily="34" charset="0"/>
                        </a:rPr>
                        <a:t>Widely used for observation and communication, and constallations like Starlink</a:t>
                      </a:r>
                    </a:p>
                  </a:txBody>
                  <a:tcPr anchor="ctr">
                    <a:solidFill>
                      <a:schemeClr val="accent2">
                        <a:lumMod val="20000"/>
                        <a:lumOff val="80000"/>
                      </a:schemeClr>
                    </a:solidFill>
                  </a:tcPr>
                </a:tc>
                <a:extLst>
                  <a:ext uri="{0D108BD9-81ED-4DB2-BD59-A6C34878D82A}">
                    <a16:rowId xmlns:a16="http://schemas.microsoft.com/office/drawing/2014/main" val="883207064"/>
                  </a:ext>
                </a:extLst>
              </a:tr>
              <a:tr h="370840">
                <a:tc>
                  <a:txBody>
                    <a:bodyPr/>
                    <a:lstStyle/>
                    <a:p>
                      <a:r>
                        <a:rPr lang="en-BR" sz="1400" dirty="0">
                          <a:latin typeface="Avenir Next Condensed" panose="020B0506020202020204" pitchFamily="34" charset="0"/>
                        </a:rPr>
                        <a:t>MEO</a:t>
                      </a:r>
                    </a:p>
                    <a:p>
                      <a:r>
                        <a:rPr lang="en-BR" sz="1400" dirty="0">
                          <a:latin typeface="Avenir Next Condensed" panose="020B0506020202020204" pitchFamily="34" charset="0"/>
                        </a:rPr>
                        <a:t>Medium Earth Orbit</a:t>
                      </a:r>
                    </a:p>
                  </a:txBody>
                  <a:tcPr anchor="ctr">
                    <a:solidFill>
                      <a:schemeClr val="bg1"/>
                    </a:solidFill>
                  </a:tcPr>
                </a:tc>
                <a:tc>
                  <a:txBody>
                    <a:bodyPr/>
                    <a:lstStyle/>
                    <a:p>
                      <a:pPr algn="ctr"/>
                      <a:r>
                        <a:rPr lang="en-BR" sz="1400" dirty="0">
                          <a:latin typeface="Avenir Next Condensed" panose="020B0506020202020204" pitchFamily="34" charset="0"/>
                        </a:rPr>
                        <a:t>2.000-35.786km</a:t>
                      </a:r>
                    </a:p>
                  </a:txBody>
                  <a:tcPr anchor="ctr">
                    <a:solidFill>
                      <a:schemeClr val="bg1"/>
                    </a:solidFill>
                  </a:tcPr>
                </a:tc>
                <a:tc>
                  <a:txBody>
                    <a:bodyPr/>
                    <a:lstStyle/>
                    <a:p>
                      <a:pPr algn="ctr"/>
                      <a:r>
                        <a:rPr lang="en-BR" sz="1400" dirty="0">
                          <a:latin typeface="Avenir Next Condensed" panose="020B0506020202020204" pitchFamily="34" charset="0"/>
                        </a:rPr>
                        <a:t>2h – 12h</a:t>
                      </a:r>
                    </a:p>
                  </a:txBody>
                  <a:tcPr anchor="ctr">
                    <a:solidFill>
                      <a:schemeClr val="bg1"/>
                    </a:solidFill>
                  </a:tcPr>
                </a:tc>
                <a:tc>
                  <a:txBody>
                    <a:bodyPr/>
                    <a:lstStyle/>
                    <a:p>
                      <a:r>
                        <a:rPr lang="en-BR" sz="1400" dirty="0">
                          <a:latin typeface="Avenir Next Condensed" panose="020B0506020202020204" pitchFamily="34" charset="0"/>
                        </a:rPr>
                        <a:t>Used for GPS and navigation</a:t>
                      </a:r>
                    </a:p>
                  </a:txBody>
                  <a:tcPr anchor="ctr">
                    <a:solidFill>
                      <a:schemeClr val="bg1"/>
                    </a:solidFill>
                  </a:tcPr>
                </a:tc>
                <a:extLst>
                  <a:ext uri="{0D108BD9-81ED-4DB2-BD59-A6C34878D82A}">
                    <a16:rowId xmlns:a16="http://schemas.microsoft.com/office/drawing/2014/main" val="263266219"/>
                  </a:ext>
                </a:extLst>
              </a:tr>
              <a:tr h="370840">
                <a:tc>
                  <a:txBody>
                    <a:bodyPr/>
                    <a:lstStyle/>
                    <a:p>
                      <a:r>
                        <a:rPr lang="en-BR" sz="1400" dirty="0">
                          <a:latin typeface="Avenir Next Condensed" panose="020B0506020202020204" pitchFamily="34" charset="0"/>
                        </a:rPr>
                        <a:t>GEO</a:t>
                      </a:r>
                    </a:p>
                    <a:p>
                      <a:r>
                        <a:rPr lang="en-BR" sz="1400" dirty="0">
                          <a:latin typeface="Avenir Next Condensed" panose="020B0506020202020204" pitchFamily="34" charset="0"/>
                        </a:rPr>
                        <a:t>Geostationary Orbit</a:t>
                      </a:r>
                    </a:p>
                  </a:txBody>
                  <a:tcPr anchor="ctr">
                    <a:solidFill>
                      <a:schemeClr val="accent2">
                        <a:lumMod val="20000"/>
                        <a:lumOff val="80000"/>
                      </a:schemeClr>
                    </a:solidFill>
                  </a:tcPr>
                </a:tc>
                <a:tc>
                  <a:txBody>
                    <a:bodyPr/>
                    <a:lstStyle/>
                    <a:p>
                      <a:pPr algn="ctr"/>
                      <a:r>
                        <a:rPr lang="en-BR" sz="1400" dirty="0">
                          <a:latin typeface="Avenir Next Condensed" panose="020B0506020202020204" pitchFamily="34" charset="0"/>
                        </a:rPr>
                        <a:t>about 35.786km</a:t>
                      </a:r>
                    </a:p>
                  </a:txBody>
                  <a:tcPr anchor="ctr">
                    <a:solidFill>
                      <a:schemeClr val="accent2">
                        <a:lumMod val="20000"/>
                        <a:lumOff val="80000"/>
                      </a:schemeClr>
                    </a:solidFill>
                  </a:tcPr>
                </a:tc>
                <a:tc>
                  <a:txBody>
                    <a:bodyPr/>
                    <a:lstStyle/>
                    <a:p>
                      <a:pPr algn="ctr"/>
                      <a:r>
                        <a:rPr lang="en-BR" sz="1400" dirty="0">
                          <a:latin typeface="Avenir Next Condensed" panose="020B0506020202020204" pitchFamily="34" charset="0"/>
                        </a:rPr>
                        <a:t>about 24h</a:t>
                      </a:r>
                    </a:p>
                  </a:txBody>
                  <a:tcPr anchor="ctr">
                    <a:solidFill>
                      <a:schemeClr val="accent2">
                        <a:lumMod val="20000"/>
                        <a:lumOff val="80000"/>
                      </a:schemeClr>
                    </a:solidFill>
                  </a:tcPr>
                </a:tc>
                <a:tc>
                  <a:txBody>
                    <a:bodyPr/>
                    <a:lstStyle/>
                    <a:p>
                      <a:r>
                        <a:rPr lang="en-BR" sz="1400" dirty="0">
                          <a:latin typeface="Avenir Next Condensed" panose="020B0506020202020204" pitchFamily="34" charset="0"/>
                        </a:rPr>
                        <a:t>Object appears to be “stationary” over a single point on Earth. Ideal for telecommunications and meteorology.</a:t>
                      </a:r>
                    </a:p>
                  </a:txBody>
                  <a:tcPr anchor="ctr">
                    <a:solidFill>
                      <a:schemeClr val="accent2">
                        <a:lumMod val="20000"/>
                        <a:lumOff val="80000"/>
                      </a:schemeClr>
                    </a:solidFill>
                  </a:tcPr>
                </a:tc>
                <a:extLst>
                  <a:ext uri="{0D108BD9-81ED-4DB2-BD59-A6C34878D82A}">
                    <a16:rowId xmlns:a16="http://schemas.microsoft.com/office/drawing/2014/main" val="4010922207"/>
                  </a:ext>
                </a:extLst>
              </a:tr>
              <a:tr h="370840">
                <a:tc>
                  <a:txBody>
                    <a:bodyPr/>
                    <a:lstStyle/>
                    <a:p>
                      <a:r>
                        <a:rPr lang="en-BR" sz="1400" dirty="0">
                          <a:latin typeface="Avenir Next Condensed" panose="020B0506020202020204" pitchFamily="34" charset="0"/>
                        </a:rPr>
                        <a:t>HEO</a:t>
                      </a:r>
                    </a:p>
                    <a:p>
                      <a:r>
                        <a:rPr lang="en-BR" sz="1400" dirty="0">
                          <a:latin typeface="Avenir Next Condensed" panose="020B0506020202020204" pitchFamily="34" charset="0"/>
                        </a:rPr>
                        <a:t>Highly Elliptical Orbit</a:t>
                      </a:r>
                    </a:p>
                  </a:txBody>
                  <a:tcPr anchor="ctr">
                    <a:solidFill>
                      <a:schemeClr val="tx2">
                        <a:lumMod val="25000"/>
                        <a:lumOff val="75000"/>
                      </a:schemeClr>
                    </a:solidFill>
                  </a:tcPr>
                </a:tc>
                <a:tc>
                  <a:txBody>
                    <a:bodyPr/>
                    <a:lstStyle/>
                    <a:p>
                      <a:pPr algn="ctr"/>
                      <a:r>
                        <a:rPr lang="en-US" sz="1400" dirty="0">
                          <a:latin typeface="Avenir Next Condensed" panose="020B0506020202020204" pitchFamily="34" charset="0"/>
                        </a:rPr>
                        <a:t>P</a:t>
                      </a:r>
                      <a:r>
                        <a:rPr lang="en-BR" sz="1400" dirty="0">
                          <a:latin typeface="Avenir Next Condensed" panose="020B0506020202020204" pitchFamily="34" charset="0"/>
                        </a:rPr>
                        <a:t>erigee about 1000km</a:t>
                      </a:r>
                    </a:p>
                    <a:p>
                      <a:pPr algn="ctr"/>
                      <a:r>
                        <a:rPr lang="en-BR" sz="1400" dirty="0">
                          <a:latin typeface="Avenir Next Condensed" panose="020B0506020202020204" pitchFamily="34" charset="0"/>
                        </a:rPr>
                        <a:t>Apogee till 39.000km</a:t>
                      </a:r>
                    </a:p>
                  </a:txBody>
                  <a:tcPr anchor="ctr">
                    <a:solidFill>
                      <a:schemeClr val="tx2">
                        <a:lumMod val="25000"/>
                        <a:lumOff val="75000"/>
                      </a:schemeClr>
                    </a:solidFill>
                  </a:tcPr>
                </a:tc>
                <a:tc>
                  <a:txBody>
                    <a:bodyPr/>
                    <a:lstStyle/>
                    <a:p>
                      <a:pPr algn="ctr"/>
                      <a:r>
                        <a:rPr lang="en-BR" sz="1400" dirty="0">
                          <a:latin typeface="Avenir Next Condensed" panose="020B0506020202020204" pitchFamily="34" charset="0"/>
                        </a:rPr>
                        <a:t>about 12h</a:t>
                      </a:r>
                    </a:p>
                  </a:txBody>
                  <a:tcPr anchor="ctr">
                    <a:solidFill>
                      <a:schemeClr val="tx2">
                        <a:lumMod val="25000"/>
                        <a:lumOff val="75000"/>
                      </a:schemeClr>
                    </a:solidFill>
                  </a:tcPr>
                </a:tc>
                <a:tc>
                  <a:txBody>
                    <a:bodyPr/>
                    <a:lstStyle/>
                    <a:p>
                      <a:r>
                        <a:rPr lang="en-BR" sz="1400" dirty="0">
                          <a:latin typeface="Avenir Next Condensed" panose="020B0506020202020204" pitchFamily="34" charset="0"/>
                        </a:rPr>
                        <a:t>Inclined elliptical orbit. Used for coverage of polar regions or specific communications</a:t>
                      </a:r>
                    </a:p>
                  </a:txBody>
                  <a:tcPr anchor="ctr">
                    <a:solidFill>
                      <a:schemeClr val="tx2">
                        <a:lumMod val="25000"/>
                        <a:lumOff val="75000"/>
                      </a:schemeClr>
                    </a:solidFill>
                  </a:tcPr>
                </a:tc>
                <a:extLst>
                  <a:ext uri="{0D108BD9-81ED-4DB2-BD59-A6C34878D82A}">
                    <a16:rowId xmlns:a16="http://schemas.microsoft.com/office/drawing/2014/main" val="3792184469"/>
                  </a:ext>
                </a:extLst>
              </a:tr>
            </a:tbl>
          </a:graphicData>
        </a:graphic>
      </p:graphicFrame>
      <p:sp>
        <p:nvSpPr>
          <p:cNvPr id="16" name="TextBox 15">
            <a:extLst>
              <a:ext uri="{FF2B5EF4-FFF2-40B4-BE49-F238E27FC236}">
                <a16:creationId xmlns:a16="http://schemas.microsoft.com/office/drawing/2014/main" id="{2EF6AD31-C34A-FFC3-0F25-996E951E0DE0}"/>
              </a:ext>
            </a:extLst>
          </p:cNvPr>
          <p:cNvSpPr txBox="1"/>
          <p:nvPr/>
        </p:nvSpPr>
        <p:spPr>
          <a:xfrm>
            <a:off x="5337406" y="5676900"/>
            <a:ext cx="1996059" cy="584775"/>
          </a:xfrm>
          <a:prstGeom prst="rect">
            <a:avLst/>
          </a:prstGeom>
          <a:noFill/>
        </p:spPr>
        <p:txBody>
          <a:bodyPr wrap="none" rtlCol="0">
            <a:spAutoFit/>
          </a:bodyPr>
          <a:lstStyle/>
          <a:p>
            <a:r>
              <a:rPr lang="en-BR" sz="1600" b="1" dirty="0">
                <a:latin typeface="Avenir Next Condensed" panose="020B0506020202020204" pitchFamily="34" charset="0"/>
              </a:rPr>
              <a:t>Moon</a:t>
            </a:r>
          </a:p>
          <a:p>
            <a:r>
              <a:rPr lang="en-US" sz="1600" dirty="0">
                <a:latin typeface="Avenir Next Condensed" panose="020B0506020202020204" pitchFamily="34" charset="0"/>
              </a:rPr>
              <a:t>L</a:t>
            </a:r>
            <a:r>
              <a:rPr lang="en-BR" sz="1600" dirty="0">
                <a:latin typeface="Avenir Next Condensed" panose="020B0506020202020204" pitchFamily="34" charset="0"/>
              </a:rPr>
              <a:t>unar orbit (384.000km) </a:t>
            </a:r>
          </a:p>
        </p:txBody>
      </p:sp>
      <p:sp>
        <p:nvSpPr>
          <p:cNvPr id="17" name="TextBox 16">
            <a:extLst>
              <a:ext uri="{FF2B5EF4-FFF2-40B4-BE49-F238E27FC236}">
                <a16:creationId xmlns:a16="http://schemas.microsoft.com/office/drawing/2014/main" id="{6D78CEC0-6608-C829-09C0-36050C9A75AB}"/>
              </a:ext>
            </a:extLst>
          </p:cNvPr>
          <p:cNvSpPr txBox="1"/>
          <p:nvPr/>
        </p:nvSpPr>
        <p:spPr>
          <a:xfrm>
            <a:off x="4277463" y="4926043"/>
            <a:ext cx="526106" cy="338554"/>
          </a:xfrm>
          <a:prstGeom prst="rect">
            <a:avLst/>
          </a:prstGeom>
          <a:noFill/>
        </p:spPr>
        <p:txBody>
          <a:bodyPr wrap="none" rtlCol="0">
            <a:spAutoFit/>
          </a:bodyPr>
          <a:lstStyle/>
          <a:p>
            <a:r>
              <a:rPr lang="en-BR" sz="1600" b="1" dirty="0">
                <a:solidFill>
                  <a:schemeClr val="tx2">
                    <a:lumMod val="50000"/>
                    <a:lumOff val="50000"/>
                  </a:schemeClr>
                </a:solidFill>
                <a:latin typeface="Avenir Next Condensed" panose="020B0506020202020204" pitchFamily="34" charset="0"/>
              </a:rPr>
              <a:t>HEO</a:t>
            </a:r>
          </a:p>
        </p:txBody>
      </p:sp>
      <p:cxnSp>
        <p:nvCxnSpPr>
          <p:cNvPr id="19" name="Straight Connector 18">
            <a:extLst>
              <a:ext uri="{FF2B5EF4-FFF2-40B4-BE49-F238E27FC236}">
                <a16:creationId xmlns:a16="http://schemas.microsoft.com/office/drawing/2014/main" id="{4C672CC0-D1A4-DDBB-4313-9008A71B0EC8}"/>
              </a:ext>
            </a:extLst>
          </p:cNvPr>
          <p:cNvCxnSpPr/>
          <p:nvPr/>
        </p:nvCxnSpPr>
        <p:spPr>
          <a:xfrm flipV="1">
            <a:off x="2200275" y="1057277"/>
            <a:ext cx="0" cy="2938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0BE17EA-45B0-FA7A-CFDC-6856ABD7CE40}"/>
              </a:ext>
            </a:extLst>
          </p:cNvPr>
          <p:cNvCxnSpPr/>
          <p:nvPr/>
        </p:nvCxnSpPr>
        <p:spPr>
          <a:xfrm flipV="1">
            <a:off x="1509712" y="568006"/>
            <a:ext cx="0" cy="2938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14FB1D-0F9A-8752-EE28-7FA0B995EB74}"/>
              </a:ext>
            </a:extLst>
          </p:cNvPr>
          <p:cNvCxnSpPr>
            <a:cxnSpLocks/>
          </p:cNvCxnSpPr>
          <p:nvPr/>
        </p:nvCxnSpPr>
        <p:spPr>
          <a:xfrm flipV="1">
            <a:off x="647699" y="414338"/>
            <a:ext cx="0" cy="2524124"/>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B37F0A3C-B6DD-DA32-C5EC-32ADBFBCE5B0}"/>
              </a:ext>
            </a:extLst>
          </p:cNvPr>
          <p:cNvSpPr txBox="1"/>
          <p:nvPr/>
        </p:nvSpPr>
        <p:spPr>
          <a:xfrm>
            <a:off x="2245144" y="996217"/>
            <a:ext cx="487634" cy="338554"/>
          </a:xfrm>
          <a:prstGeom prst="rect">
            <a:avLst/>
          </a:prstGeom>
          <a:noFill/>
        </p:spPr>
        <p:txBody>
          <a:bodyPr wrap="none" rtlCol="0">
            <a:spAutoFit/>
          </a:bodyPr>
          <a:lstStyle/>
          <a:p>
            <a:r>
              <a:rPr lang="en-BR" sz="1600" b="1" dirty="0">
                <a:latin typeface="Avenir Next Condensed" panose="020B0506020202020204" pitchFamily="34" charset="0"/>
              </a:rPr>
              <a:t>LEO</a:t>
            </a:r>
          </a:p>
        </p:txBody>
      </p:sp>
      <p:sp>
        <p:nvSpPr>
          <p:cNvPr id="24" name="TextBox 23">
            <a:extLst>
              <a:ext uri="{FF2B5EF4-FFF2-40B4-BE49-F238E27FC236}">
                <a16:creationId xmlns:a16="http://schemas.microsoft.com/office/drawing/2014/main" id="{3C467F14-7A93-6989-A8F4-32A4AE37E1E2}"/>
              </a:ext>
            </a:extLst>
          </p:cNvPr>
          <p:cNvSpPr txBox="1"/>
          <p:nvPr/>
        </p:nvSpPr>
        <p:spPr>
          <a:xfrm>
            <a:off x="1509712" y="544413"/>
            <a:ext cx="559769" cy="338554"/>
          </a:xfrm>
          <a:prstGeom prst="rect">
            <a:avLst/>
          </a:prstGeom>
          <a:noFill/>
        </p:spPr>
        <p:txBody>
          <a:bodyPr wrap="none" rtlCol="0">
            <a:spAutoFit/>
          </a:bodyPr>
          <a:lstStyle/>
          <a:p>
            <a:r>
              <a:rPr lang="en-BR" sz="1600" b="1" dirty="0">
                <a:latin typeface="Avenir Next Condensed" panose="020B0506020202020204" pitchFamily="34" charset="0"/>
              </a:rPr>
              <a:t>MEO</a:t>
            </a:r>
          </a:p>
        </p:txBody>
      </p:sp>
      <p:sp>
        <p:nvSpPr>
          <p:cNvPr id="25" name="TextBox 24">
            <a:extLst>
              <a:ext uri="{FF2B5EF4-FFF2-40B4-BE49-F238E27FC236}">
                <a16:creationId xmlns:a16="http://schemas.microsoft.com/office/drawing/2014/main" id="{08BD3F5E-0F16-A7B2-5B20-5C4BC19100F6}"/>
              </a:ext>
            </a:extLst>
          </p:cNvPr>
          <p:cNvSpPr txBox="1"/>
          <p:nvPr/>
        </p:nvSpPr>
        <p:spPr>
          <a:xfrm>
            <a:off x="670059" y="375136"/>
            <a:ext cx="516488" cy="338554"/>
          </a:xfrm>
          <a:prstGeom prst="rect">
            <a:avLst/>
          </a:prstGeom>
          <a:noFill/>
        </p:spPr>
        <p:txBody>
          <a:bodyPr wrap="none" rtlCol="0">
            <a:spAutoFit/>
          </a:bodyPr>
          <a:lstStyle/>
          <a:p>
            <a:r>
              <a:rPr lang="en-BR" sz="1600" b="1" dirty="0">
                <a:latin typeface="Avenir Next Condensed" panose="020B0506020202020204" pitchFamily="34" charset="0"/>
              </a:rPr>
              <a:t>GEO</a:t>
            </a:r>
          </a:p>
        </p:txBody>
      </p:sp>
      <p:pic>
        <p:nvPicPr>
          <p:cNvPr id="27" name="Picture 26">
            <a:extLst>
              <a:ext uri="{FF2B5EF4-FFF2-40B4-BE49-F238E27FC236}">
                <a16:creationId xmlns:a16="http://schemas.microsoft.com/office/drawing/2014/main" id="{F7622811-1C9A-703A-45F4-B5AEB3AE78AD}"/>
              </a:ext>
            </a:extLst>
          </p:cNvPr>
          <p:cNvPicPr>
            <a:picLocks noChangeAspect="1"/>
          </p:cNvPicPr>
          <p:nvPr/>
        </p:nvPicPr>
        <p:blipFill>
          <a:blip r:embed="rId7"/>
          <a:stretch>
            <a:fillRect/>
          </a:stretch>
        </p:blipFill>
        <p:spPr>
          <a:xfrm>
            <a:off x="7581901" y="3506468"/>
            <a:ext cx="4426746" cy="3376332"/>
          </a:xfrm>
          <a:prstGeom prst="rect">
            <a:avLst/>
          </a:prstGeom>
        </p:spPr>
      </p:pic>
    </p:spTree>
    <p:extLst>
      <p:ext uri="{BB962C8B-B14F-4D97-AF65-F5344CB8AC3E}">
        <p14:creationId xmlns:p14="http://schemas.microsoft.com/office/powerpoint/2010/main" val="1040019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3294</TotalTime>
  <Words>2639</Words>
  <Application>Microsoft Macintosh PowerPoint</Application>
  <PresentationFormat>Widescreen</PresentationFormat>
  <Paragraphs>301</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Avenir Book</vt:lpstr>
      <vt:lpstr>Avenir Next Condensed</vt:lpstr>
      <vt:lpstr>Edge of the Galaxy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Aware - The Data Voyager</dc:title>
  <dc:subject>WiD Datathon 2025</dc:subject>
  <dc:creator>Adriana Weingart</dc:creator>
  <cp:keywords/>
  <dc:description/>
  <cp:lastModifiedBy>Adriana Weingart</cp:lastModifiedBy>
  <cp:revision>30</cp:revision>
  <dcterms:created xsi:type="dcterms:W3CDTF">2025-09-12T03:52:35Z</dcterms:created>
  <dcterms:modified xsi:type="dcterms:W3CDTF">2025-09-15T21:29:14Z</dcterms:modified>
  <cp:category/>
</cp:coreProperties>
</file>